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271" r:id="rId6"/>
    <p:sldId id="2147476487" r:id="rId7"/>
    <p:sldId id="2147476480" r:id="rId8"/>
    <p:sldId id="2147476492" r:id="rId9"/>
    <p:sldId id="2147476493" r:id="rId10"/>
    <p:sldId id="2147476494" r:id="rId11"/>
    <p:sldId id="2147476495" r:id="rId12"/>
    <p:sldId id="2147476496" r:id="rId13"/>
    <p:sldId id="2147476505" r:id="rId14"/>
    <p:sldId id="2147476508" r:id="rId15"/>
    <p:sldId id="2147476506" r:id="rId16"/>
    <p:sldId id="2147476507" r:id="rId17"/>
    <p:sldId id="2147476497" r:id="rId18"/>
    <p:sldId id="2147476498" r:id="rId19"/>
    <p:sldId id="2147476510" r:id="rId20"/>
    <p:sldId id="2147476511" r:id="rId21"/>
    <p:sldId id="2147476509" r:id="rId22"/>
    <p:sldId id="2147476488" r:id="rId23"/>
    <p:sldId id="2147476513" r:id="rId24"/>
    <p:sldId id="2147476514" r:id="rId25"/>
    <p:sldId id="2147476515" r:id="rId26"/>
    <p:sldId id="2147476516" r:id="rId27"/>
    <p:sldId id="2147476517" r:id="rId28"/>
    <p:sldId id="2147476518" r:id="rId29"/>
    <p:sldId id="2147476519" r:id="rId30"/>
    <p:sldId id="2147476512" r:id="rId31"/>
    <p:sldId id="2147476481" r:id="rId32"/>
    <p:sldId id="2147476482" r:id="rId33"/>
    <p:sldId id="2147476483" r:id="rId34"/>
    <p:sldId id="2147476484" r:id="rId35"/>
    <p:sldId id="2147476520" r:id="rId36"/>
    <p:sldId id="317" r:id="rId37"/>
    <p:sldId id="305"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5EB83-4A83-4474-A252-CCEF12DFDB9B}">
          <p14:sldIdLst>
            <p14:sldId id="256"/>
            <p14:sldId id="271"/>
          </p14:sldIdLst>
        </p14:section>
        <p14:section name="User Permission and Admin Role" id="{83F34752-5F85-4D4F-BE27-42E14E209432}">
          <p14:sldIdLst>
            <p14:sldId id="2147476487"/>
            <p14:sldId id="2147476480"/>
            <p14:sldId id="2147476492"/>
            <p14:sldId id="2147476493"/>
            <p14:sldId id="2147476494"/>
            <p14:sldId id="2147476495"/>
            <p14:sldId id="2147476496"/>
            <p14:sldId id="2147476505"/>
            <p14:sldId id="2147476508"/>
            <p14:sldId id="2147476506"/>
            <p14:sldId id="2147476507"/>
            <p14:sldId id="2147476497"/>
            <p14:sldId id="2147476498"/>
            <p14:sldId id="2147476510"/>
            <p14:sldId id="2147476511"/>
            <p14:sldId id="2147476509"/>
            <p14:sldId id="2147476488"/>
            <p14:sldId id="2147476513"/>
            <p14:sldId id="2147476514"/>
            <p14:sldId id="2147476515"/>
            <p14:sldId id="2147476516"/>
            <p14:sldId id="2147476517"/>
            <p14:sldId id="2147476518"/>
            <p14:sldId id="2147476519"/>
            <p14:sldId id="2147476512"/>
            <p14:sldId id="2147476481"/>
            <p14:sldId id="2147476482"/>
            <p14:sldId id="2147476483"/>
            <p14:sldId id="2147476484"/>
            <p14:sldId id="2147476520"/>
          </p14:sldIdLst>
        </p14:section>
        <p14:section name="Trainer Closing" id="{B5AF3011-6948-4678-9E65-476781074F7A}">
          <p14:sldIdLst>
            <p14:sldId id="317"/>
            <p14:sldId id="305"/>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68E"/>
    <a:srgbClr val="90C1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111" d="100"/>
          <a:sy n="111" d="100"/>
        </p:scale>
        <p:origin x="534" y="96"/>
      </p:cViewPr>
      <p:guideLst/>
    </p:cSldViewPr>
  </p:slideViewPr>
  <p:outlineViewPr>
    <p:cViewPr>
      <p:scale>
        <a:sx n="33" d="100"/>
        <a:sy n="33" d="100"/>
      </p:scale>
      <p:origin x="0" y="-57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da Vulgamore" userId="db4ed2a2-66b5-4d30-998e-ae5b4dec6f7d" providerId="ADAL" clId="{D3630F8E-282B-44A2-BF55-47A292E553BB}"/>
    <pc:docChg chg="custSel modSld">
      <pc:chgData name="Melinda Vulgamore" userId="db4ed2a2-66b5-4d30-998e-ae5b4dec6f7d" providerId="ADAL" clId="{D3630F8E-282B-44A2-BF55-47A292E553BB}" dt="2025-05-12T23:33:24.749" v="2694" actId="20577"/>
      <pc:docMkLst>
        <pc:docMk/>
      </pc:docMkLst>
      <pc:sldChg chg="modNotesTx">
        <pc:chgData name="Melinda Vulgamore" userId="db4ed2a2-66b5-4d30-998e-ae5b4dec6f7d" providerId="ADAL" clId="{D3630F8E-282B-44A2-BF55-47A292E553BB}" dt="2025-05-12T23:33:24.749" v="2694" actId="20577"/>
        <pc:sldMkLst>
          <pc:docMk/>
          <pc:sldMk cId="2256420344" sldId="2147476482"/>
        </pc:sldMkLst>
      </pc:sldChg>
      <pc:sldChg chg="delSp modSp mod modNotesTx">
        <pc:chgData name="Melinda Vulgamore" userId="db4ed2a2-66b5-4d30-998e-ae5b4dec6f7d" providerId="ADAL" clId="{D3630F8E-282B-44A2-BF55-47A292E553BB}" dt="2025-05-12T21:54:23.227" v="303" actId="20577"/>
        <pc:sldMkLst>
          <pc:docMk/>
          <pc:sldMk cId="1017284802" sldId="2147476487"/>
        </pc:sldMkLst>
        <pc:spChg chg="del mod">
          <ac:chgData name="Melinda Vulgamore" userId="db4ed2a2-66b5-4d30-998e-ae5b4dec6f7d" providerId="ADAL" clId="{D3630F8E-282B-44A2-BF55-47A292E553BB}" dt="2025-05-12T21:51:37.738" v="126" actId="21"/>
          <ac:spMkLst>
            <pc:docMk/>
            <pc:sldMk cId="1017284802" sldId="2147476487"/>
            <ac:spMk id="3" creationId="{3DE66566-7AF4-8573-4724-38F23AAC5A5B}"/>
          </ac:spMkLst>
        </pc:spChg>
      </pc:sldChg>
      <pc:sldChg chg="modNotesTx">
        <pc:chgData name="Melinda Vulgamore" userId="db4ed2a2-66b5-4d30-998e-ae5b4dec6f7d" providerId="ADAL" clId="{D3630F8E-282B-44A2-BF55-47A292E553BB}" dt="2025-05-12T21:58:54.458" v="569" actId="20577"/>
        <pc:sldMkLst>
          <pc:docMk/>
          <pc:sldMk cId="568309110" sldId="2147476492"/>
        </pc:sldMkLst>
      </pc:sldChg>
      <pc:sldChg chg="modNotesTx">
        <pc:chgData name="Melinda Vulgamore" userId="db4ed2a2-66b5-4d30-998e-ae5b4dec6f7d" providerId="ADAL" clId="{D3630F8E-282B-44A2-BF55-47A292E553BB}" dt="2025-05-12T21:59:31.487" v="627" actId="20577"/>
        <pc:sldMkLst>
          <pc:docMk/>
          <pc:sldMk cId="1925113550" sldId="2147476493"/>
        </pc:sldMkLst>
      </pc:sldChg>
      <pc:sldChg chg="modNotesTx">
        <pc:chgData name="Melinda Vulgamore" userId="db4ed2a2-66b5-4d30-998e-ae5b4dec6f7d" providerId="ADAL" clId="{D3630F8E-282B-44A2-BF55-47A292E553BB}" dt="2025-05-12T23:24:38.645" v="2421" actId="20577"/>
        <pc:sldMkLst>
          <pc:docMk/>
          <pc:sldMk cId="2253575952" sldId="2147476494"/>
        </pc:sldMkLst>
      </pc:sldChg>
      <pc:sldChg chg="modNotesTx">
        <pc:chgData name="Melinda Vulgamore" userId="db4ed2a2-66b5-4d30-998e-ae5b4dec6f7d" providerId="ADAL" clId="{D3630F8E-282B-44A2-BF55-47A292E553BB}" dt="2025-05-12T22:02:01.127" v="895" actId="20577"/>
        <pc:sldMkLst>
          <pc:docMk/>
          <pc:sldMk cId="4250836342" sldId="2147476495"/>
        </pc:sldMkLst>
      </pc:sldChg>
      <pc:sldChg chg="modNotesTx">
        <pc:chgData name="Melinda Vulgamore" userId="db4ed2a2-66b5-4d30-998e-ae5b4dec6f7d" providerId="ADAL" clId="{D3630F8E-282B-44A2-BF55-47A292E553BB}" dt="2025-05-12T22:05:29.491" v="1325" actId="20577"/>
        <pc:sldMkLst>
          <pc:docMk/>
          <pc:sldMk cId="2236018381" sldId="2147476496"/>
        </pc:sldMkLst>
      </pc:sldChg>
      <pc:sldChg chg="modNotesTx">
        <pc:chgData name="Melinda Vulgamore" userId="db4ed2a2-66b5-4d30-998e-ae5b4dec6f7d" providerId="ADAL" clId="{D3630F8E-282B-44A2-BF55-47A292E553BB}" dt="2025-05-12T22:37:59.444" v="1741" actId="20577"/>
        <pc:sldMkLst>
          <pc:docMk/>
          <pc:sldMk cId="2037233168" sldId="2147476497"/>
        </pc:sldMkLst>
      </pc:sldChg>
      <pc:sldChg chg="modNotesTx">
        <pc:chgData name="Melinda Vulgamore" userId="db4ed2a2-66b5-4d30-998e-ae5b4dec6f7d" providerId="ADAL" clId="{D3630F8E-282B-44A2-BF55-47A292E553BB}" dt="2025-05-12T23:25:46.728" v="2424" actId="20577"/>
        <pc:sldMkLst>
          <pc:docMk/>
          <pc:sldMk cId="3874669171" sldId="2147476498"/>
        </pc:sldMkLst>
      </pc:sldChg>
      <pc:sldChg chg="modNotesTx">
        <pc:chgData name="Melinda Vulgamore" userId="db4ed2a2-66b5-4d30-998e-ae5b4dec6f7d" providerId="ADAL" clId="{D3630F8E-282B-44A2-BF55-47A292E553BB}" dt="2025-05-12T22:35:45.189" v="1593" actId="20577"/>
        <pc:sldMkLst>
          <pc:docMk/>
          <pc:sldMk cId="3749737592" sldId="2147476505"/>
        </pc:sldMkLst>
      </pc:sldChg>
      <pc:sldChg chg="modNotesTx">
        <pc:chgData name="Melinda Vulgamore" userId="db4ed2a2-66b5-4d30-998e-ae5b4dec6f7d" providerId="ADAL" clId="{D3630F8E-282B-44A2-BF55-47A292E553BB}" dt="2025-05-12T22:36:56.282" v="1690" actId="20577"/>
        <pc:sldMkLst>
          <pc:docMk/>
          <pc:sldMk cId="4012854598" sldId="2147476506"/>
        </pc:sldMkLst>
      </pc:sldChg>
      <pc:sldChg chg="modNotesTx">
        <pc:chgData name="Melinda Vulgamore" userId="db4ed2a2-66b5-4d30-998e-ae5b4dec6f7d" providerId="ADAL" clId="{D3630F8E-282B-44A2-BF55-47A292E553BB}" dt="2025-05-12T22:41:56.922" v="2078" actId="20577"/>
        <pc:sldMkLst>
          <pc:docMk/>
          <pc:sldMk cId="1296750620" sldId="2147476510"/>
        </pc:sldMkLst>
      </pc:sldChg>
      <pc:sldChg chg="modNotesTx">
        <pc:chgData name="Melinda Vulgamore" userId="db4ed2a2-66b5-4d30-998e-ae5b4dec6f7d" providerId="ADAL" clId="{D3630F8E-282B-44A2-BF55-47A292E553BB}" dt="2025-05-12T22:46:16.991" v="2413" actId="20577"/>
        <pc:sldMkLst>
          <pc:docMk/>
          <pc:sldMk cId="2952423656" sldId="21474765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5/19/2025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5/19/2025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for accuracy prior to submitting the form.</a:t>
            </a:r>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105643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Filing history status changes to: Corrections required if MU staff find errors while review the form.</a:t>
            </a:r>
          </a:p>
          <a:p>
            <a:endParaRPr lang="en-US" dirty="0"/>
          </a:p>
          <a:p>
            <a:r>
              <a:rPr lang="en-US" dirty="0"/>
              <a:t>Submission Type column items that are bold = active link.</a:t>
            </a:r>
          </a:p>
        </p:txBody>
      </p:sp>
      <p:sp>
        <p:nvSpPr>
          <p:cNvPr id="4" name="Slide Number Placeholder 3"/>
          <p:cNvSpPr>
            <a:spLocks noGrp="1"/>
          </p:cNvSpPr>
          <p:nvPr>
            <p:ph type="sldNum" sz="quarter" idx="5"/>
          </p:nvPr>
        </p:nvSpPr>
        <p:spPr/>
        <p:txBody>
          <a:bodyPr/>
          <a:lstStyle/>
          <a:p>
            <a:fld id="{54EEB602-95FC-483A-B12D-216A7AD7EA24}" type="slidenum">
              <a:rPr lang="en-US" smtClean="0"/>
              <a:t>15</a:t>
            </a:fld>
            <a:endParaRPr lang="en-US" dirty="0"/>
          </a:p>
        </p:txBody>
      </p:sp>
    </p:spTree>
    <p:extLst>
      <p:ext uri="{BB962C8B-B14F-4D97-AF65-F5344CB8AC3E}">
        <p14:creationId xmlns:p14="http://schemas.microsoft.com/office/powerpoint/2010/main" val="39472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line: PPD Rating Process Webform Requires Corrections</a:t>
            </a:r>
          </a:p>
          <a:p>
            <a:endParaRPr lang="en-US" dirty="0"/>
          </a:p>
          <a:p>
            <a:r>
              <a:rPr lang="en-US" dirty="0"/>
              <a:t>Email notice is sent to the submitter.</a:t>
            </a:r>
          </a:p>
        </p:txBody>
      </p:sp>
      <p:sp>
        <p:nvSpPr>
          <p:cNvPr id="4" name="Slide Number Placeholder 3"/>
          <p:cNvSpPr>
            <a:spLocks noGrp="1"/>
          </p:cNvSpPr>
          <p:nvPr>
            <p:ph type="sldNum" sz="quarter" idx="5"/>
          </p:nvPr>
        </p:nvSpPr>
        <p:spPr/>
        <p:txBody>
          <a:bodyPr/>
          <a:lstStyle/>
          <a:p>
            <a:fld id="{54EEB602-95FC-483A-B12D-216A7AD7EA24}" type="slidenum">
              <a:rPr lang="en-US" smtClean="0"/>
              <a:t>16</a:t>
            </a:fld>
            <a:endParaRPr lang="en-US" dirty="0"/>
          </a:p>
        </p:txBody>
      </p:sp>
    </p:spTree>
    <p:extLst>
      <p:ext uri="{BB962C8B-B14F-4D97-AF65-F5344CB8AC3E}">
        <p14:creationId xmlns:p14="http://schemas.microsoft.com/office/powerpoint/2010/main" val="186275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Accepted, the Filing History tab, status column will update to reflect “accepted.</a:t>
            </a:r>
          </a:p>
          <a:p>
            <a:endParaRPr lang="en-US" dirty="0"/>
          </a:p>
          <a:p>
            <a:r>
              <a:rPr lang="en-US" dirty="0"/>
              <a:t>The processed rating request will now be populated on the PPD Rating Request Tab</a:t>
            </a:r>
          </a:p>
        </p:txBody>
      </p:sp>
      <p:sp>
        <p:nvSpPr>
          <p:cNvPr id="4" name="Slide Number Placeholder 3"/>
          <p:cNvSpPr>
            <a:spLocks noGrp="1"/>
          </p:cNvSpPr>
          <p:nvPr>
            <p:ph type="sldNum" sz="quarter" idx="5"/>
          </p:nvPr>
        </p:nvSpPr>
        <p:spPr/>
        <p:txBody>
          <a:bodyPr/>
          <a:lstStyle/>
          <a:p>
            <a:fld id="{54EEB602-95FC-483A-B12D-216A7AD7EA24}" type="slidenum">
              <a:rPr lang="en-US" smtClean="0"/>
              <a:t>17</a:t>
            </a:fld>
            <a:endParaRPr lang="en-US" dirty="0"/>
          </a:p>
        </p:txBody>
      </p:sp>
    </p:spTree>
    <p:extLst>
      <p:ext uri="{BB962C8B-B14F-4D97-AF65-F5344CB8AC3E}">
        <p14:creationId xmlns:p14="http://schemas.microsoft.com/office/powerpoint/2010/main" val="31078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25</a:t>
            </a:fld>
            <a:endParaRPr lang="en-US" dirty="0"/>
          </a:p>
        </p:txBody>
      </p:sp>
    </p:spTree>
    <p:extLst>
      <p:ext uri="{BB962C8B-B14F-4D97-AF65-F5344CB8AC3E}">
        <p14:creationId xmlns:p14="http://schemas.microsoft.com/office/powerpoint/2010/main" val="28254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an authenticated user do not want to access the complaint form here (this version does not allow you to upload supporting documents).</a:t>
            </a:r>
          </a:p>
          <a:p>
            <a:endParaRPr lang="en-US" dirty="0"/>
          </a:p>
          <a:p>
            <a:r>
              <a:rPr lang="en-US" dirty="0"/>
              <a:t>You will sign-in and select “Complaints” from your Forms and Tools button.</a:t>
            </a:r>
          </a:p>
        </p:txBody>
      </p:sp>
      <p:sp>
        <p:nvSpPr>
          <p:cNvPr id="4" name="Slide Number Placeholder 3"/>
          <p:cNvSpPr>
            <a:spLocks noGrp="1"/>
          </p:cNvSpPr>
          <p:nvPr>
            <p:ph type="sldNum" sz="quarter" idx="5"/>
          </p:nvPr>
        </p:nvSpPr>
        <p:spPr/>
        <p:txBody>
          <a:bodyPr/>
          <a:lstStyle/>
          <a:p>
            <a:fld id="{54EEB602-95FC-483A-B12D-216A7AD7EA24}" type="slidenum">
              <a:rPr lang="en-US" smtClean="0"/>
              <a:t>29</a:t>
            </a:fld>
            <a:endParaRPr lang="en-US" dirty="0"/>
          </a:p>
        </p:txBody>
      </p:sp>
    </p:spTree>
    <p:extLst>
      <p:ext uri="{BB962C8B-B14F-4D97-AF65-F5344CB8AC3E}">
        <p14:creationId xmlns:p14="http://schemas.microsoft.com/office/powerpoint/2010/main" val="337089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33</a:t>
            </a:fld>
            <a:endParaRPr lang="en-US" dirty="0"/>
          </a:p>
        </p:txBody>
      </p:sp>
    </p:spTree>
    <p:extLst>
      <p:ext uri="{BB962C8B-B14F-4D97-AF65-F5344CB8AC3E}">
        <p14:creationId xmlns:p14="http://schemas.microsoft.com/office/powerpoint/2010/main" val="176866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34</a:t>
            </a:fld>
            <a:endParaRPr lang="en-US" dirty="0"/>
          </a:p>
        </p:txBody>
      </p:sp>
    </p:spTree>
    <p:extLst>
      <p:ext uri="{BB962C8B-B14F-4D97-AF65-F5344CB8AC3E}">
        <p14:creationId xmlns:p14="http://schemas.microsoft.com/office/powerpoint/2010/main" val="33346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35</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D-35 Webform submission process is scheduled to begin Monday, June 2, 2025.</a:t>
            </a:r>
          </a:p>
          <a:p>
            <a:endParaRPr lang="en-US" dirty="0"/>
          </a:p>
          <a:p>
            <a:r>
              <a:rPr lang="en-US" dirty="0"/>
              <a:t>Note: Technically the D-35 process ends when the rater accepts the assignment. </a:t>
            </a:r>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295201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D-35 from the Forms and Tools Dropdown Menu.</a:t>
            </a:r>
          </a:p>
          <a:p>
            <a:endParaRPr lang="en-US" dirty="0"/>
          </a:p>
          <a:p>
            <a:r>
              <a:rPr lang="en-US" dirty="0"/>
              <a:t>The D-35 is the official request for assignment/scheduling of PPD evaluation to determine the IW’s Permanent Partial Impairment rating.</a:t>
            </a:r>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347516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fields are required to search for the claim.</a:t>
            </a:r>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89143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results are found, re-check your entries for the claim#, DOI, and DOB. (All three components are required to match the claim information.)</a:t>
            </a:r>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99157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required fields, some information populates from the account information and the claim information.</a:t>
            </a:r>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18084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complete:</a:t>
            </a:r>
          </a:p>
          <a:p>
            <a:endParaRPr lang="en-US" dirty="0"/>
          </a:p>
          <a:p>
            <a:r>
              <a:rPr lang="en-US" dirty="0"/>
              <a:t>The Stable and Ratable date, which must be after the date of injury (DOI) but prior to the date of D-35 Webform submission.</a:t>
            </a:r>
          </a:p>
          <a:p>
            <a:endParaRPr lang="en-US" dirty="0"/>
          </a:p>
          <a:p>
            <a:r>
              <a:rPr lang="en-US" dirty="0"/>
              <a:t>The BPC, Name/Body Part, and Injured side are populated from the indexed claim information. </a:t>
            </a:r>
          </a:p>
          <a:p>
            <a:endParaRPr lang="en-US" dirty="0"/>
          </a:p>
          <a:p>
            <a:r>
              <a:rPr lang="en-US" dirty="0"/>
              <a:t>The submitter must add the diagnosis for each body part by clicking on the green “Add” button and completing the require field(s).</a:t>
            </a:r>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320609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a:t>
            </a:r>
          </a:p>
          <a:p>
            <a:r>
              <a:rPr lang="en-US" dirty="0"/>
              <a:t>Court Order (Mutual Agreement and Previous PPD indicators are located in this area as well.)</a:t>
            </a:r>
          </a:p>
          <a:p>
            <a:r>
              <a:rPr lang="en-US" dirty="0"/>
              <a:t>Part 3 Submit CO documents – search computer or drag and drop.</a:t>
            </a:r>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215965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Mutual Agreement:</a:t>
            </a:r>
          </a:p>
          <a:p>
            <a:r>
              <a:rPr lang="en-US" dirty="0"/>
              <a:t>Complete required fields and select rating physician’s name from the dropdown.</a:t>
            </a:r>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328475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0" y="825690"/>
            <a:ext cx="12191999" cy="224446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2202873" y="1057522"/>
            <a:ext cx="9667941" cy="2173433"/>
          </a:xfrm>
        </p:spPr>
        <p:txBody>
          <a:bodyPr>
            <a:noAutofit/>
          </a:bodyPr>
          <a:lstStyle>
            <a:lvl1pPr>
              <a:lnSpc>
                <a:spcPct val="100000"/>
              </a:lnSpc>
              <a:defRPr sz="4400" cap="all" baseline="0">
                <a:solidFill>
                  <a:schemeClr val="bg1"/>
                </a:solidFill>
                <a:latin typeface="Segoe UI Semibold" panose="020B0702040204020203" pitchFamily="34" charset="0"/>
                <a:cs typeface="Segoe UI Semibold" panose="020B0702040204020203" pitchFamily="34" charset="0"/>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2202873" y="3667992"/>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968515" cy="2160478"/>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1425432" y="341697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2202873" y="6296244"/>
            <a:ext cx="4797504" cy="457200"/>
          </a:xfrm>
        </p:spPr>
        <p:txBody>
          <a:bodyPr/>
          <a:lstStyle/>
          <a:p>
            <a:pPr algn="l"/>
            <a:r>
              <a:rPr lang="en-US" dirty="0"/>
              <a:t>Presentation Title</a:t>
            </a:r>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5/19/2025</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2" name="Rectangle 1">
            <a:extLst>
              <a:ext uri="{FF2B5EF4-FFF2-40B4-BE49-F238E27FC236}">
                <a16:creationId xmlns:a16="http://schemas.microsoft.com/office/drawing/2014/main" id="{1C23C180-CF58-325F-4997-C8ED968EAC15}"/>
              </a:ext>
              <a:ext uri="{C183D7F6-B498-43B3-948B-1728B52AA6E4}">
                <adec:decorative xmlns:adec="http://schemas.microsoft.com/office/drawing/2017/decorative" val="1"/>
              </a:ext>
            </a:extLst>
          </p:cNvPr>
          <p:cNvSpPr/>
          <p:nvPr userDrawn="1"/>
        </p:nvSpPr>
        <p:spPr>
          <a:xfrm>
            <a:off x="-2" y="836569"/>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9CC79F-D17B-368E-6370-39655E5683B7}"/>
              </a:ext>
              <a:ext uri="{C183D7F6-B498-43B3-948B-1728B52AA6E4}">
                <adec:decorative xmlns:adec="http://schemas.microsoft.com/office/drawing/2017/decorative" val="1"/>
              </a:ext>
            </a:extLst>
          </p:cNvPr>
          <p:cNvSpPr/>
          <p:nvPr userDrawn="1"/>
        </p:nvSpPr>
        <p:spPr>
          <a:xfrm>
            <a:off x="-3" y="3050176"/>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5/19/2025</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5/19/2025</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5/19/2025</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3293" y="339699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5/19/2025</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5/19/2025</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4023117" y="-4078"/>
            <a:ext cx="8165834"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4023116" y="1095508"/>
            <a:ext cx="8165834"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1" y="6144405"/>
            <a:ext cx="4020065"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4023116" y="6167615"/>
            <a:ext cx="8165834"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3959109" y="-4078"/>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5/19/2025</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1958607"/>
            <a:ext cx="11153231" cy="48993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1" y="61089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0" y="676673"/>
            <a:ext cx="1027208"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5/19/2025</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3" name="Rectangle 2">
            <a:extLst>
              <a:ext uri="{FF2B5EF4-FFF2-40B4-BE49-F238E27FC236}">
                <a16:creationId xmlns:a16="http://schemas.microsoft.com/office/drawing/2014/main" id="{AB0A713B-4CA5-A445-9F07-F2753D2A1A93}"/>
              </a:ext>
            </a:extLst>
          </p:cNvPr>
          <p:cNvSpPr/>
          <p:nvPr userDrawn="1"/>
        </p:nvSpPr>
        <p:spPr>
          <a:xfrm rot="10800000">
            <a:off x="-11562" y="619522"/>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748A9CA-F254-B44B-A8EA-EF68FE3666D7}"/>
              </a:ext>
            </a:extLst>
          </p:cNvPr>
          <p:cNvSpPr/>
          <p:nvPr userDrawn="1"/>
        </p:nvSpPr>
        <p:spPr>
          <a:xfrm rot="10800000">
            <a:off x="-3" y="1892825"/>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rgbClr val="4E768E"/>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rgbClr val="90C1DF"/>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5/19/2025</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5/19/2025</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5/19/2025</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dirty="0"/>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5/19/2025</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g.state.nv.us/NRS/NRS-616D.html#NRS616DSec120"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2130804" y="925351"/>
            <a:ext cx="10061196" cy="1901740"/>
          </a:xfrm>
        </p:spPr>
        <p:txBody>
          <a:bodyPr vert="horz" lIns="109728" tIns="109728" rIns="109728" bIns="91440" rtlCol="0" anchor="ctr">
            <a:normAutofit/>
          </a:bodyPr>
          <a:lstStyle/>
          <a:p>
            <a:r>
              <a:rPr lang="en-US" sz="1600" cap="none" spc="20" dirty="0"/>
              <a:t>State of Nevada</a:t>
            </a:r>
            <a:br>
              <a:rPr lang="en-US" sz="2000" cap="none" spc="20" dirty="0"/>
            </a:br>
            <a:r>
              <a:rPr lang="en-US" sz="2000" cap="none" spc="20" dirty="0"/>
              <a:t>DIVISION OF INDUSTRIAL RELATIONS</a:t>
            </a:r>
            <a:br>
              <a:rPr lang="en-US" sz="4200" cap="none" spc="20" dirty="0"/>
            </a:br>
            <a:r>
              <a:rPr lang="en-US" sz="4200" cap="none" spc="20" dirty="0"/>
              <a:t>WORKERS’ COMPENSATION SECTION</a:t>
            </a: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2286079" y="3245149"/>
            <a:ext cx="9316449" cy="1772050"/>
          </a:xfrm>
        </p:spPr>
        <p:txBody>
          <a:bodyPr vert="horz" lIns="109728" tIns="109728" rIns="109728" bIns="91440" rtlCol="0" anchor="t">
            <a:normAutofit fontScale="85000" lnSpcReduction="20000"/>
          </a:bodyPr>
          <a:lstStyle/>
          <a:p>
            <a:pPr>
              <a:lnSpc>
                <a:spcPct val="120000"/>
              </a:lnSpc>
              <a:spcBef>
                <a:spcPts val="0"/>
              </a:spcBef>
            </a:pPr>
            <a:r>
              <a:rPr lang="en-US" sz="4700" b="1" spc="0" dirty="0"/>
              <a:t>CARDS 301B: Electronic D-35 for Insurers and TPAs</a:t>
            </a:r>
          </a:p>
          <a:p>
            <a:pPr>
              <a:lnSpc>
                <a:spcPct val="120000"/>
              </a:lnSpc>
              <a:spcBef>
                <a:spcPts val="0"/>
              </a:spcBef>
            </a:pPr>
            <a:r>
              <a:rPr lang="en-US" spc="0" dirty="0"/>
              <a:t>(Claims and Regulatory Data System)</a:t>
            </a:r>
          </a:p>
        </p:txBody>
      </p:sp>
      <p:pic>
        <p:nvPicPr>
          <p:cNvPr id="3" name="Picture 2" descr="A picture containing text, outdoor, sign, ceramic ware&#10;&#10;Description automatically generated">
            <a:extLst>
              <a:ext uri="{FF2B5EF4-FFF2-40B4-BE49-F238E27FC236}">
                <a16:creationId xmlns:a16="http://schemas.microsoft.com/office/drawing/2014/main" id="{D549654D-D593-9E14-E4B4-404E9BF7463E}"/>
              </a:ext>
            </a:extLst>
          </p:cNvPr>
          <p:cNvPicPr>
            <a:picLocks noChangeAspect="1"/>
          </p:cNvPicPr>
          <p:nvPr/>
        </p:nvPicPr>
        <p:blipFill>
          <a:blip r:embed="rId2"/>
          <a:stretch>
            <a:fillRect/>
          </a:stretch>
        </p:blipFill>
        <p:spPr>
          <a:xfrm>
            <a:off x="274000" y="1190343"/>
            <a:ext cx="1516700" cy="148574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COURT ORDERED</a:t>
            </a:r>
          </a:p>
        </p:txBody>
      </p:sp>
      <p:sp>
        <p:nvSpPr>
          <p:cNvPr id="3" name="Text Placeholder 1">
            <a:extLst>
              <a:ext uri="{FF2B5EF4-FFF2-40B4-BE49-F238E27FC236}">
                <a16:creationId xmlns:a16="http://schemas.microsoft.com/office/drawing/2014/main" id="{B6169271-C5BB-8F9D-534F-781CE921D1DC}"/>
              </a:ext>
            </a:extLst>
          </p:cNvPr>
          <p:cNvSpPr txBox="1">
            <a:spLocks/>
          </p:cNvSpPr>
          <p:nvPr/>
        </p:nvSpPr>
        <p:spPr>
          <a:xfrm>
            <a:off x="1581510" y="2141658"/>
            <a:ext cx="9943381" cy="211280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the PPD rating request has been court ordered, it must be indicated on the D-35. In part 3 of the form, the user will be able to submit any documentation pertaining to the court order. In the case of a court ordered request, you will have the ability to select a rating physician from the available raters if they had been selected from the court order. </a:t>
            </a:r>
          </a:p>
        </p:txBody>
      </p:sp>
      <p:pic>
        <p:nvPicPr>
          <p:cNvPr id="12" name="Picture 11">
            <a:extLst>
              <a:ext uri="{FF2B5EF4-FFF2-40B4-BE49-F238E27FC236}">
                <a16:creationId xmlns:a16="http://schemas.microsoft.com/office/drawing/2014/main" id="{BD106C06-3651-07ED-EAFB-8D78F5E619CD}"/>
              </a:ext>
            </a:extLst>
          </p:cNvPr>
          <p:cNvPicPr>
            <a:picLocks noChangeAspect="1"/>
          </p:cNvPicPr>
          <p:nvPr/>
        </p:nvPicPr>
        <p:blipFill>
          <a:blip r:embed="rId3"/>
          <a:srcRect r="1645"/>
          <a:stretch/>
        </p:blipFill>
        <p:spPr>
          <a:xfrm>
            <a:off x="479125" y="4462228"/>
            <a:ext cx="11385071" cy="1248458"/>
          </a:xfrm>
          <a:prstGeom prst="rect">
            <a:avLst/>
          </a:prstGeom>
          <a:ln>
            <a:solidFill>
              <a:schemeClr val="accent4"/>
            </a:solidFill>
          </a:ln>
        </p:spPr>
      </p:pic>
      <p:sp>
        <p:nvSpPr>
          <p:cNvPr id="14" name="Oval 13">
            <a:extLst>
              <a:ext uri="{FF2B5EF4-FFF2-40B4-BE49-F238E27FC236}">
                <a16:creationId xmlns:a16="http://schemas.microsoft.com/office/drawing/2014/main" id="{D42B3366-ED9E-FF03-294C-506AB5C78207}"/>
              </a:ext>
            </a:extLst>
          </p:cNvPr>
          <p:cNvSpPr/>
          <p:nvPr/>
        </p:nvSpPr>
        <p:spPr>
          <a:xfrm>
            <a:off x="327804" y="4877753"/>
            <a:ext cx="1759787"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73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F9DB861-677F-E4E9-43C0-87C632342C98}"/>
              </a:ext>
            </a:extLst>
          </p:cNvPr>
          <p:cNvSpPr txBox="1">
            <a:spLocks/>
          </p:cNvSpPr>
          <p:nvPr/>
        </p:nvSpPr>
        <p:spPr>
          <a:xfrm>
            <a:off x="1219200" y="2115134"/>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a:rPr>
              <a:t>If the requestor has indicated that the PPD request is court ordered, they must upload all relevant documentation before submitting the D-35 webform. For PPD requests that are not court ordered, requestors will be able to submit after Part 2.</a:t>
            </a:r>
          </a:p>
        </p:txBody>
      </p:sp>
      <p:pic>
        <p:nvPicPr>
          <p:cNvPr id="7" name="Picture 6">
            <a:extLst>
              <a:ext uri="{FF2B5EF4-FFF2-40B4-BE49-F238E27FC236}">
                <a16:creationId xmlns:a16="http://schemas.microsoft.com/office/drawing/2014/main" id="{EEC994C4-3028-5A75-70F2-E7EFB8FF9F55}"/>
              </a:ext>
            </a:extLst>
          </p:cNvPr>
          <p:cNvPicPr>
            <a:picLocks noChangeAspect="1"/>
          </p:cNvPicPr>
          <p:nvPr/>
        </p:nvPicPr>
        <p:blipFill>
          <a:blip r:embed="rId2"/>
          <a:stretch>
            <a:fillRect/>
          </a:stretch>
        </p:blipFill>
        <p:spPr>
          <a:xfrm>
            <a:off x="1219200" y="3495940"/>
            <a:ext cx="8801100" cy="1861066"/>
          </a:xfrm>
          <a:prstGeom prst="rect">
            <a:avLst/>
          </a:prstGeom>
          <a:ln>
            <a:solidFill>
              <a:schemeClr val="accent4"/>
            </a:solidFill>
          </a:ln>
        </p:spPr>
      </p:pic>
      <p:pic>
        <p:nvPicPr>
          <p:cNvPr id="8" name="Picture 7">
            <a:extLst>
              <a:ext uri="{FF2B5EF4-FFF2-40B4-BE49-F238E27FC236}">
                <a16:creationId xmlns:a16="http://schemas.microsoft.com/office/drawing/2014/main" id="{1C685A80-6ACE-5DF7-8B79-91ED094ED534}"/>
              </a:ext>
            </a:extLst>
          </p:cNvPr>
          <p:cNvPicPr>
            <a:picLocks noChangeAspect="1"/>
          </p:cNvPicPr>
          <p:nvPr/>
        </p:nvPicPr>
        <p:blipFill>
          <a:blip r:embed="rId3"/>
          <a:stretch>
            <a:fillRect/>
          </a:stretch>
        </p:blipFill>
        <p:spPr>
          <a:xfrm>
            <a:off x="3698950" y="4370464"/>
            <a:ext cx="7591425" cy="2281844"/>
          </a:xfrm>
          <a:prstGeom prst="rect">
            <a:avLst/>
          </a:prstGeom>
          <a:ln w="28575">
            <a:solidFill>
              <a:schemeClr val="accent6"/>
            </a:solidFill>
          </a:ln>
        </p:spPr>
      </p:pic>
      <p:cxnSp>
        <p:nvCxnSpPr>
          <p:cNvPr id="10" name="Straight Connector 9">
            <a:extLst>
              <a:ext uri="{FF2B5EF4-FFF2-40B4-BE49-F238E27FC236}">
                <a16:creationId xmlns:a16="http://schemas.microsoft.com/office/drawing/2014/main" id="{30281EB5-0816-236B-8CB5-C37C99997E5D}"/>
              </a:ext>
            </a:extLst>
          </p:cNvPr>
          <p:cNvCxnSpPr>
            <a:cxnSpLocks/>
            <a:endCxn id="8" idx="1"/>
          </p:cNvCxnSpPr>
          <p:nvPr/>
        </p:nvCxnSpPr>
        <p:spPr>
          <a:xfrm>
            <a:off x="2541018" y="4866640"/>
            <a:ext cx="1157932" cy="6447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9495158"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COURT ORDERED DOCUMENT UPLOAD</a:t>
            </a:r>
          </a:p>
        </p:txBody>
      </p:sp>
      <p:sp>
        <p:nvSpPr>
          <p:cNvPr id="11" name="Oval 10">
            <a:extLst>
              <a:ext uri="{FF2B5EF4-FFF2-40B4-BE49-F238E27FC236}">
                <a16:creationId xmlns:a16="http://schemas.microsoft.com/office/drawing/2014/main" id="{81E932C3-B452-0256-7C4C-C5B34CF32E07}"/>
              </a:ext>
            </a:extLst>
          </p:cNvPr>
          <p:cNvSpPr/>
          <p:nvPr/>
        </p:nvSpPr>
        <p:spPr>
          <a:xfrm>
            <a:off x="1098848" y="4579068"/>
            <a:ext cx="1442170"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76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MUTUAL AGREEMENT</a:t>
            </a:r>
          </a:p>
        </p:txBody>
      </p:sp>
      <p:sp>
        <p:nvSpPr>
          <p:cNvPr id="8" name="Text Placeholder 1">
            <a:extLst>
              <a:ext uri="{FF2B5EF4-FFF2-40B4-BE49-F238E27FC236}">
                <a16:creationId xmlns:a16="http://schemas.microsoft.com/office/drawing/2014/main" id="{9DB7DF9C-4E85-FAFA-0749-D62C8FC01957}"/>
              </a:ext>
            </a:extLst>
          </p:cNvPr>
          <p:cNvSpPr txBox="1">
            <a:spLocks/>
          </p:cNvSpPr>
          <p:nvPr/>
        </p:nvSpPr>
        <p:spPr>
          <a:xfrm>
            <a:off x="1627051" y="2123246"/>
            <a:ext cx="10013710" cy="204106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a user has a mutual agreement with a rating physician that is willing to conduct the PPD rating requested, they can select the middle check box at the bottom of the form and fill out the information about the agreement. The rating physician must be selected in the case of a Mutual agreement, and additional fields will populate based on the selection. </a:t>
            </a:r>
          </a:p>
        </p:txBody>
      </p:sp>
      <p:pic>
        <p:nvPicPr>
          <p:cNvPr id="9" name="Picture 8">
            <a:extLst>
              <a:ext uri="{FF2B5EF4-FFF2-40B4-BE49-F238E27FC236}">
                <a16:creationId xmlns:a16="http://schemas.microsoft.com/office/drawing/2014/main" id="{75652E65-95C8-FA59-735C-6B2DB44FCB7F}"/>
              </a:ext>
            </a:extLst>
          </p:cNvPr>
          <p:cNvPicPr>
            <a:picLocks noChangeAspect="1"/>
          </p:cNvPicPr>
          <p:nvPr/>
        </p:nvPicPr>
        <p:blipFill>
          <a:blip r:embed="rId3"/>
          <a:stretch>
            <a:fillRect/>
          </a:stretch>
        </p:blipFill>
        <p:spPr>
          <a:xfrm>
            <a:off x="637504" y="4357048"/>
            <a:ext cx="10916992" cy="2308675"/>
          </a:xfrm>
          <a:prstGeom prst="rect">
            <a:avLst/>
          </a:prstGeom>
          <a:ln>
            <a:solidFill>
              <a:schemeClr val="accent4"/>
            </a:solidFill>
          </a:ln>
        </p:spPr>
      </p:pic>
      <p:sp>
        <p:nvSpPr>
          <p:cNvPr id="11" name="Oval 10">
            <a:extLst>
              <a:ext uri="{FF2B5EF4-FFF2-40B4-BE49-F238E27FC236}">
                <a16:creationId xmlns:a16="http://schemas.microsoft.com/office/drawing/2014/main" id="{81E932C3-B452-0256-7C4C-C5B34CF32E07}"/>
              </a:ext>
            </a:extLst>
          </p:cNvPr>
          <p:cNvSpPr/>
          <p:nvPr/>
        </p:nvSpPr>
        <p:spPr>
          <a:xfrm>
            <a:off x="3968151" y="4799247"/>
            <a:ext cx="1759787"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85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PREVIOUS PPD EVALUATION</a:t>
            </a:r>
          </a:p>
        </p:txBody>
      </p:sp>
      <p:sp>
        <p:nvSpPr>
          <p:cNvPr id="3" name="Text Placeholder 1">
            <a:extLst>
              <a:ext uri="{FF2B5EF4-FFF2-40B4-BE49-F238E27FC236}">
                <a16:creationId xmlns:a16="http://schemas.microsoft.com/office/drawing/2014/main" id="{7EBE31B0-0060-5742-E498-EF25C7E43FC2}"/>
              </a:ext>
            </a:extLst>
          </p:cNvPr>
          <p:cNvSpPr txBox="1">
            <a:spLocks/>
          </p:cNvSpPr>
          <p:nvPr/>
        </p:nvSpPr>
        <p:spPr>
          <a:xfrm>
            <a:off x="1527894" y="2061524"/>
            <a:ext cx="10351828" cy="186258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this is not the first PPD evaluation process that has been initiated on the selected claim, the name of the rating physician and the reason for a new request must be provided. A rater can not be assigned to a request if they had conducted a previous PPD rating, unless the rating is related to a body part that has not previously been rated. </a:t>
            </a:r>
          </a:p>
        </p:txBody>
      </p:sp>
      <p:pic>
        <p:nvPicPr>
          <p:cNvPr id="5" name="Picture 4">
            <a:extLst>
              <a:ext uri="{FF2B5EF4-FFF2-40B4-BE49-F238E27FC236}">
                <a16:creationId xmlns:a16="http://schemas.microsoft.com/office/drawing/2014/main" id="{7D035A0D-DC50-AF72-935E-74596D8EF042}"/>
              </a:ext>
            </a:extLst>
          </p:cNvPr>
          <p:cNvPicPr>
            <a:picLocks noChangeAspect="1"/>
          </p:cNvPicPr>
          <p:nvPr/>
        </p:nvPicPr>
        <p:blipFill>
          <a:blip r:embed="rId2"/>
          <a:stretch>
            <a:fillRect/>
          </a:stretch>
        </p:blipFill>
        <p:spPr>
          <a:xfrm>
            <a:off x="609599" y="4358163"/>
            <a:ext cx="10916992" cy="2051455"/>
          </a:xfrm>
          <a:prstGeom prst="rect">
            <a:avLst/>
          </a:prstGeom>
          <a:ln>
            <a:solidFill>
              <a:schemeClr val="accent4"/>
            </a:solidFill>
          </a:ln>
        </p:spPr>
      </p:pic>
      <p:sp>
        <p:nvSpPr>
          <p:cNvPr id="11" name="Oval 10">
            <a:extLst>
              <a:ext uri="{FF2B5EF4-FFF2-40B4-BE49-F238E27FC236}">
                <a16:creationId xmlns:a16="http://schemas.microsoft.com/office/drawing/2014/main" id="{81E932C3-B452-0256-7C4C-C5B34CF32E07}"/>
              </a:ext>
            </a:extLst>
          </p:cNvPr>
          <p:cNvSpPr/>
          <p:nvPr/>
        </p:nvSpPr>
        <p:spPr>
          <a:xfrm>
            <a:off x="7625750" y="4191523"/>
            <a:ext cx="2234242"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4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pic>
        <p:nvPicPr>
          <p:cNvPr id="4" name="Picture 3">
            <a:extLst>
              <a:ext uri="{FF2B5EF4-FFF2-40B4-BE49-F238E27FC236}">
                <a16:creationId xmlns:a16="http://schemas.microsoft.com/office/drawing/2014/main" id="{0A2DB514-24F9-FF3B-1ABD-50B07074AE55}"/>
              </a:ext>
            </a:extLst>
          </p:cNvPr>
          <p:cNvPicPr>
            <a:picLocks noChangeAspect="1"/>
          </p:cNvPicPr>
          <p:nvPr/>
        </p:nvPicPr>
        <p:blipFill>
          <a:blip r:embed="rId3"/>
          <a:stretch>
            <a:fillRect/>
          </a:stretch>
        </p:blipFill>
        <p:spPr>
          <a:xfrm>
            <a:off x="4753155" y="3316186"/>
            <a:ext cx="7155965" cy="3365939"/>
          </a:xfrm>
          <a:prstGeom prst="rect">
            <a:avLst/>
          </a:prstGeom>
        </p:spPr>
      </p:pic>
      <p:sp>
        <p:nvSpPr>
          <p:cNvPr id="7" name="Arrow: Right 6">
            <a:extLst>
              <a:ext uri="{FF2B5EF4-FFF2-40B4-BE49-F238E27FC236}">
                <a16:creationId xmlns:a16="http://schemas.microsoft.com/office/drawing/2014/main" id="{48833211-9443-223A-3BED-11203FA2DD82}"/>
              </a:ext>
            </a:extLst>
          </p:cNvPr>
          <p:cNvSpPr/>
          <p:nvPr/>
        </p:nvSpPr>
        <p:spPr>
          <a:xfrm rot="5400000">
            <a:off x="10544845" y="5474980"/>
            <a:ext cx="931718" cy="576417"/>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1D4EE8B2-58C1-C4D9-6AEA-D82F7949348B}"/>
              </a:ext>
            </a:extLst>
          </p:cNvPr>
          <p:cNvSpPr txBox="1">
            <a:spLocks/>
          </p:cNvSpPr>
          <p:nvPr/>
        </p:nvSpPr>
        <p:spPr>
          <a:xfrm>
            <a:off x="1219200" y="1903825"/>
            <a:ext cx="10972800" cy="195436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a:t>After all the required fields have been filled in, users can submit the webform. After pressing the submit button, a modal will pop up to confirm the submission. After pressing submit in the modal, users will be taken back to the dashboard and shown a success message. The submission can be viewed on the Filing History tab.</a:t>
            </a:r>
            <a:endParaRPr lang="en-US" sz="1600" b="0" dirty="0"/>
          </a:p>
        </p:txBody>
      </p:sp>
    </p:spTree>
    <p:extLst>
      <p:ext uri="{BB962C8B-B14F-4D97-AF65-F5344CB8AC3E}">
        <p14:creationId xmlns:p14="http://schemas.microsoft.com/office/powerpoint/2010/main" val="203723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CORRECTING THE D-35 WEBFORM</a:t>
            </a:r>
          </a:p>
        </p:txBody>
      </p:sp>
      <p:sp>
        <p:nvSpPr>
          <p:cNvPr id="3" name="Text Placeholder 1">
            <a:extLst>
              <a:ext uri="{FF2B5EF4-FFF2-40B4-BE49-F238E27FC236}">
                <a16:creationId xmlns:a16="http://schemas.microsoft.com/office/drawing/2014/main" id="{220B005E-9A6E-7C1C-4306-42747F188512}"/>
              </a:ext>
            </a:extLst>
          </p:cNvPr>
          <p:cNvSpPr txBox="1">
            <a:spLocks/>
          </p:cNvSpPr>
          <p:nvPr/>
        </p:nvSpPr>
        <p:spPr>
          <a:xfrm>
            <a:off x="1570331" y="2091421"/>
            <a:ext cx="10279487" cy="21872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If the Med Unit finds any errors in a D-35 submission, they can send the webform back to the requestor for corrections. If your D-35 submission needs corrections, you will receive an email notification with instructions when it needs to be updated. Note: This may mean that there is information that you need to go back and update on the original claim (D-38) form as well.</a:t>
            </a:r>
          </a:p>
        </p:txBody>
      </p:sp>
      <p:sp>
        <p:nvSpPr>
          <p:cNvPr id="6" name="Text Placeholder 1">
            <a:extLst>
              <a:ext uri="{FF2B5EF4-FFF2-40B4-BE49-F238E27FC236}">
                <a16:creationId xmlns:a16="http://schemas.microsoft.com/office/drawing/2014/main" id="{E0AB7D54-742D-F9B4-1187-601368593A5F}"/>
              </a:ext>
            </a:extLst>
          </p:cNvPr>
          <p:cNvSpPr txBox="1">
            <a:spLocks/>
          </p:cNvSpPr>
          <p:nvPr/>
        </p:nvSpPr>
        <p:spPr>
          <a:xfrm>
            <a:off x="1336964" y="6167777"/>
            <a:ext cx="10630618" cy="566309"/>
          </a:xfrm>
          <a:prstGeom prst="rect">
            <a:avLst/>
          </a:prstGeom>
          <a:solidFill>
            <a:srgbClr val="FFFF00"/>
          </a:solidFill>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The webforms that require corrections can be found in the Filing History tab and will show the “Corrections Required” status. The form can be opened from the link in the Submission Type column to correct any necessary information. </a:t>
            </a:r>
          </a:p>
        </p:txBody>
      </p:sp>
      <p:pic>
        <p:nvPicPr>
          <p:cNvPr id="8" name="Picture 7">
            <a:extLst>
              <a:ext uri="{FF2B5EF4-FFF2-40B4-BE49-F238E27FC236}">
                <a16:creationId xmlns:a16="http://schemas.microsoft.com/office/drawing/2014/main" id="{10850449-9234-9411-9256-3FCD571840A9}"/>
              </a:ext>
            </a:extLst>
          </p:cNvPr>
          <p:cNvPicPr>
            <a:picLocks noChangeAspect="1"/>
          </p:cNvPicPr>
          <p:nvPr/>
        </p:nvPicPr>
        <p:blipFill>
          <a:blip r:embed="rId3"/>
          <a:srcRect t="54246" b="5960"/>
          <a:stretch/>
        </p:blipFill>
        <p:spPr>
          <a:xfrm>
            <a:off x="1831097" y="4195719"/>
            <a:ext cx="9757953" cy="1733909"/>
          </a:xfrm>
          <a:prstGeom prst="rect">
            <a:avLst/>
          </a:prstGeom>
        </p:spPr>
      </p:pic>
      <p:sp>
        <p:nvSpPr>
          <p:cNvPr id="9" name="Oval 8">
            <a:extLst>
              <a:ext uri="{FF2B5EF4-FFF2-40B4-BE49-F238E27FC236}">
                <a16:creationId xmlns:a16="http://schemas.microsoft.com/office/drawing/2014/main" id="{7851FA90-A65E-4363-429C-F8788931CF9F}"/>
              </a:ext>
            </a:extLst>
          </p:cNvPr>
          <p:cNvSpPr/>
          <p:nvPr/>
        </p:nvSpPr>
        <p:spPr>
          <a:xfrm>
            <a:off x="5667554" y="5546825"/>
            <a:ext cx="2074463" cy="49733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66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628835"/>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D-35 CORRECTIONS REQUIRED EMAIL NOTIFICATION</a:t>
            </a:r>
          </a:p>
        </p:txBody>
      </p:sp>
      <p:sp>
        <p:nvSpPr>
          <p:cNvPr id="4" name="Text Placeholder 1">
            <a:extLst>
              <a:ext uri="{FF2B5EF4-FFF2-40B4-BE49-F238E27FC236}">
                <a16:creationId xmlns:a16="http://schemas.microsoft.com/office/drawing/2014/main" id="{15179FC3-42E0-3E52-99F2-D271C9C490E9}"/>
              </a:ext>
            </a:extLst>
          </p:cNvPr>
          <p:cNvSpPr txBox="1">
            <a:spLocks/>
          </p:cNvSpPr>
          <p:nvPr/>
        </p:nvSpPr>
        <p:spPr>
          <a:xfrm>
            <a:off x="1359878" y="2082795"/>
            <a:ext cx="10013709" cy="93645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The correction notification email will include a link for you navigate into CARDS to view the corrections needed to the D-35 webform.</a:t>
            </a:r>
          </a:p>
        </p:txBody>
      </p:sp>
      <p:pic>
        <p:nvPicPr>
          <p:cNvPr id="7" name="Picture 6">
            <a:extLst>
              <a:ext uri="{FF2B5EF4-FFF2-40B4-BE49-F238E27FC236}">
                <a16:creationId xmlns:a16="http://schemas.microsoft.com/office/drawing/2014/main" id="{CF371CE5-EE48-088C-1E0D-7D03A6D59A58}"/>
              </a:ext>
            </a:extLst>
          </p:cNvPr>
          <p:cNvPicPr>
            <a:picLocks noChangeAspect="1"/>
          </p:cNvPicPr>
          <p:nvPr/>
        </p:nvPicPr>
        <p:blipFill>
          <a:blip r:embed="rId3"/>
          <a:stretch>
            <a:fillRect/>
          </a:stretch>
        </p:blipFill>
        <p:spPr>
          <a:xfrm>
            <a:off x="3060531" y="3019246"/>
            <a:ext cx="7135891" cy="3754105"/>
          </a:xfrm>
          <a:prstGeom prst="rect">
            <a:avLst/>
          </a:prstGeom>
          <a:ln>
            <a:solidFill>
              <a:schemeClr val="accent4"/>
            </a:solidFill>
          </a:ln>
        </p:spPr>
      </p:pic>
    </p:spTree>
    <p:extLst>
      <p:ext uri="{BB962C8B-B14F-4D97-AF65-F5344CB8AC3E}">
        <p14:creationId xmlns:p14="http://schemas.microsoft.com/office/powerpoint/2010/main" val="129675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628835"/>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ACCEPTED D-35 WEBFORM</a:t>
            </a:r>
          </a:p>
        </p:txBody>
      </p:sp>
      <p:sp>
        <p:nvSpPr>
          <p:cNvPr id="3" name="Text Placeholder 1">
            <a:extLst>
              <a:ext uri="{FF2B5EF4-FFF2-40B4-BE49-F238E27FC236}">
                <a16:creationId xmlns:a16="http://schemas.microsoft.com/office/drawing/2014/main" id="{F5A6D37B-CBA3-12FB-3D07-4DB586445F67}"/>
              </a:ext>
            </a:extLst>
          </p:cNvPr>
          <p:cNvSpPr txBox="1">
            <a:spLocks/>
          </p:cNvSpPr>
          <p:nvPr/>
        </p:nvSpPr>
        <p:spPr>
          <a:xfrm>
            <a:off x="1359878" y="1938567"/>
            <a:ext cx="10409207" cy="16308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Once the webform has been accepted by the internal Med Unit, the status of the webform will update to “Accepted” and the generated PPD Rating Request will populate in the PPD Rating Tab. At this point, the rating physician has been assigned. </a:t>
            </a:r>
          </a:p>
        </p:txBody>
      </p:sp>
      <p:pic>
        <p:nvPicPr>
          <p:cNvPr id="6" name="Picture 5">
            <a:extLst>
              <a:ext uri="{FF2B5EF4-FFF2-40B4-BE49-F238E27FC236}">
                <a16:creationId xmlns:a16="http://schemas.microsoft.com/office/drawing/2014/main" id="{FCCD435E-2E1D-AF95-C2DE-2B2EF3E133A0}"/>
              </a:ext>
            </a:extLst>
          </p:cNvPr>
          <p:cNvPicPr>
            <a:picLocks noChangeAspect="1"/>
          </p:cNvPicPr>
          <p:nvPr/>
        </p:nvPicPr>
        <p:blipFill>
          <a:blip r:embed="rId3"/>
          <a:srcRect b="17822"/>
          <a:stretch/>
        </p:blipFill>
        <p:spPr>
          <a:xfrm>
            <a:off x="1311086" y="3222278"/>
            <a:ext cx="9163318" cy="1791313"/>
          </a:xfrm>
          <a:prstGeom prst="rect">
            <a:avLst/>
          </a:prstGeom>
          <a:ln>
            <a:solidFill>
              <a:schemeClr val="accent4"/>
            </a:solidFill>
          </a:ln>
        </p:spPr>
      </p:pic>
      <p:pic>
        <p:nvPicPr>
          <p:cNvPr id="8" name="Picture 7">
            <a:extLst>
              <a:ext uri="{FF2B5EF4-FFF2-40B4-BE49-F238E27FC236}">
                <a16:creationId xmlns:a16="http://schemas.microsoft.com/office/drawing/2014/main" id="{8168B7CD-EF2A-80D9-6A5A-5404E419BDA6}"/>
              </a:ext>
            </a:extLst>
          </p:cNvPr>
          <p:cNvPicPr>
            <a:picLocks noChangeAspect="1"/>
          </p:cNvPicPr>
          <p:nvPr/>
        </p:nvPicPr>
        <p:blipFill>
          <a:blip r:embed="rId4"/>
          <a:stretch>
            <a:fillRect/>
          </a:stretch>
        </p:blipFill>
        <p:spPr>
          <a:xfrm>
            <a:off x="3010618" y="4875582"/>
            <a:ext cx="8916837" cy="1871309"/>
          </a:xfrm>
          <a:prstGeom prst="rect">
            <a:avLst/>
          </a:prstGeom>
          <a:ln>
            <a:solidFill>
              <a:schemeClr val="accent4"/>
            </a:solidFill>
          </a:ln>
        </p:spPr>
      </p:pic>
    </p:spTree>
    <p:extLst>
      <p:ext uri="{BB962C8B-B14F-4D97-AF65-F5344CB8AC3E}">
        <p14:creationId xmlns:p14="http://schemas.microsoft.com/office/powerpoint/2010/main" val="295242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871B56AA-0890-35B6-8161-0310C29C7203}"/>
              </a:ext>
            </a:extLst>
          </p:cNvPr>
          <p:cNvSpPr txBox="1">
            <a:spLocks/>
          </p:cNvSpPr>
          <p:nvPr/>
        </p:nvSpPr>
        <p:spPr>
          <a:xfrm>
            <a:off x="1549880" y="1081752"/>
            <a:ext cx="9092240" cy="1687327"/>
          </a:xfrm>
          <a:prstGeom prst="rect">
            <a:avLst/>
          </a:prstGeom>
        </p:spPr>
        <p:txBody>
          <a:bodyPr vert="horz" lIns="109728" tIns="109728" rIns="109728" bIns="91440" rtlCol="0" anchor="ctr"/>
          <a:lstStyle>
            <a:defPPr>
              <a:defRPr lang="en-US"/>
            </a:defPPr>
            <a:lvl1pPr marL="0" algn="l" defTabSz="914400" rtl="0" eaLnBrk="1" latinLnBrk="0" hangingPunct="1">
              <a:defRPr sz="1200" kern="1200" spc="150" baseline="0">
                <a:solidFill>
                  <a:schemeClr val="tx1">
                    <a:lumMod val="75000"/>
                    <a:lumOff val="25000"/>
                  </a:schemeClr>
                </a:solidFill>
                <a:effectLst>
                  <a:outerShdw blurRad="50800" dist="38100" dir="240000" algn="ctr" rotWithShape="0">
                    <a:schemeClr val="tx1">
                      <a:alpha val="43000"/>
                    </a:schemeClr>
                  </a:outerShdw>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a:t>KNOWLEDGE CHECK</a:t>
            </a:r>
            <a:endParaRPr lang="en-US" sz="6600" dirty="0"/>
          </a:p>
        </p:txBody>
      </p:sp>
      <p:pic>
        <p:nvPicPr>
          <p:cNvPr id="5" name="Picture 4" descr="300 pixel state seal">
            <a:extLst>
              <a:ext uri="{FF2B5EF4-FFF2-40B4-BE49-F238E27FC236}">
                <a16:creationId xmlns:a16="http://schemas.microsoft.com/office/drawing/2014/main" id="{29EDFDD9-2C98-CA1F-2BDA-30F93DDE0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769079"/>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8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346465" y="415510"/>
            <a:ext cx="4653770"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RATING ASSIGNMENT</a:t>
            </a:r>
          </a:p>
        </p:txBody>
      </p:sp>
    </p:spTree>
    <p:extLst>
      <p:ext uri="{BB962C8B-B14F-4D97-AF65-F5344CB8AC3E}">
        <p14:creationId xmlns:p14="http://schemas.microsoft.com/office/powerpoint/2010/main" val="384790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BAA1614-484D-75B6-3515-D87C8D1F8DC0}"/>
              </a:ext>
            </a:extLst>
          </p:cNvPr>
          <p:cNvSpPr txBox="1">
            <a:spLocks/>
          </p:cNvSpPr>
          <p:nvPr/>
        </p:nvSpPr>
        <p:spPr>
          <a:xfrm>
            <a:off x="4364667" y="-13435"/>
            <a:ext cx="5478631" cy="1030360"/>
          </a:xfrm>
          <a:prstGeom prst="rect">
            <a:avLst/>
          </a:prstGeom>
        </p:spPr>
        <p:txBody>
          <a:bodyPr vert="horz" lIns="109728" tIns="109728" rIns="109728" bIns="91440" rtlCol="0" anchor="b">
            <a:normAutofit/>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4800" dirty="0">
                <a:solidFill>
                  <a:schemeClr val="bg1"/>
                </a:solidFill>
              </a:rPr>
              <a:t>Overview</a:t>
            </a:r>
          </a:p>
        </p:txBody>
      </p:sp>
      <p:sp>
        <p:nvSpPr>
          <p:cNvPr id="3" name="Text Placeholder 3">
            <a:extLst>
              <a:ext uri="{FF2B5EF4-FFF2-40B4-BE49-F238E27FC236}">
                <a16:creationId xmlns:a16="http://schemas.microsoft.com/office/drawing/2014/main" id="{F6FCBF99-8C54-53A7-9407-2ED95C896E84}"/>
              </a:ext>
            </a:extLst>
          </p:cNvPr>
          <p:cNvSpPr txBox="1">
            <a:spLocks/>
          </p:cNvSpPr>
          <p:nvPr/>
        </p:nvSpPr>
        <p:spPr>
          <a:xfrm>
            <a:off x="4300396" y="2128014"/>
            <a:ext cx="2743201" cy="77549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800" dirty="0"/>
              <a:t>Objectives</a:t>
            </a:r>
          </a:p>
        </p:txBody>
      </p:sp>
      <p:pic>
        <p:nvPicPr>
          <p:cNvPr id="4" name="Picture 3" descr="300 pixel state seal">
            <a:extLst>
              <a:ext uri="{FF2B5EF4-FFF2-40B4-BE49-F238E27FC236}">
                <a16:creationId xmlns:a16="http://schemas.microsoft.com/office/drawing/2014/main" id="{F17E3E55-A45A-6D16-8B92-7D54D785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36" y="2075367"/>
            <a:ext cx="3135825" cy="313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A6801A6-EAD8-E1B9-D98F-58EBB16AFC76}"/>
              </a:ext>
            </a:extLst>
          </p:cNvPr>
          <p:cNvSpPr txBox="1">
            <a:spLocks/>
          </p:cNvSpPr>
          <p:nvPr/>
        </p:nvSpPr>
        <p:spPr>
          <a:xfrm>
            <a:off x="5046593" y="2903504"/>
            <a:ext cx="6685471" cy="177201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At the completion of this course, training participants will be able to submit the D-35 webform and understand the Permanent Partial Disability (PPD) Rating Request process.</a:t>
            </a:r>
          </a:p>
        </p:txBody>
      </p:sp>
    </p:spTree>
    <p:extLst>
      <p:ext uri="{BB962C8B-B14F-4D97-AF65-F5344CB8AC3E}">
        <p14:creationId xmlns:p14="http://schemas.microsoft.com/office/powerpoint/2010/main" val="277979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RATING ASSIGNMENT</a:t>
            </a:r>
          </a:p>
        </p:txBody>
      </p:sp>
      <p:sp>
        <p:nvSpPr>
          <p:cNvPr id="3" name="Text Placeholder 1">
            <a:extLst>
              <a:ext uri="{FF2B5EF4-FFF2-40B4-BE49-F238E27FC236}">
                <a16:creationId xmlns:a16="http://schemas.microsoft.com/office/drawing/2014/main" id="{BE9081D9-AA0D-9A67-A11C-0943E6E6C9BD}"/>
              </a:ext>
            </a:extLst>
          </p:cNvPr>
          <p:cNvSpPr txBox="1">
            <a:spLocks/>
          </p:cNvSpPr>
          <p:nvPr/>
        </p:nvSpPr>
        <p:spPr>
          <a:xfrm>
            <a:off x="1644874" y="2013521"/>
            <a:ext cx="10149020" cy="19799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When an assignment has occurred on the request, the submitter of the form and the assigned physician will be notified via email of the assignment. The contact information of the physician will be provided in the email. The email will include a PDF version of the submitted data from CARDS in the template shown below. </a:t>
            </a:r>
          </a:p>
        </p:txBody>
      </p:sp>
      <p:pic>
        <p:nvPicPr>
          <p:cNvPr id="4" name="Picture 3">
            <a:extLst>
              <a:ext uri="{FF2B5EF4-FFF2-40B4-BE49-F238E27FC236}">
                <a16:creationId xmlns:a16="http://schemas.microsoft.com/office/drawing/2014/main" id="{03EEC852-8D28-C745-92CD-9A44AE224EDE}"/>
              </a:ext>
            </a:extLst>
          </p:cNvPr>
          <p:cNvPicPr>
            <a:picLocks noChangeAspect="1"/>
          </p:cNvPicPr>
          <p:nvPr/>
        </p:nvPicPr>
        <p:blipFill>
          <a:blip r:embed="rId2"/>
          <a:stretch>
            <a:fillRect/>
          </a:stretch>
        </p:blipFill>
        <p:spPr>
          <a:xfrm>
            <a:off x="4213360" y="3704253"/>
            <a:ext cx="4230844" cy="2951610"/>
          </a:xfrm>
          <a:prstGeom prst="rect">
            <a:avLst/>
          </a:prstGeom>
          <a:ln w="9525">
            <a:solidFill>
              <a:schemeClr val="tx1"/>
            </a:solidFill>
          </a:ln>
        </p:spPr>
      </p:pic>
    </p:spTree>
    <p:extLst>
      <p:ext uri="{BB962C8B-B14F-4D97-AF65-F5344CB8AC3E}">
        <p14:creationId xmlns:p14="http://schemas.microsoft.com/office/powerpoint/2010/main" val="33550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PPD RATING REQUEST STATUS</a:t>
            </a:r>
          </a:p>
        </p:txBody>
      </p:sp>
      <p:sp>
        <p:nvSpPr>
          <p:cNvPr id="5" name="Text Placeholder 1">
            <a:extLst>
              <a:ext uri="{FF2B5EF4-FFF2-40B4-BE49-F238E27FC236}">
                <a16:creationId xmlns:a16="http://schemas.microsoft.com/office/drawing/2014/main" id="{269CDDC0-8908-BDE7-0ACF-C36E416A111F}"/>
              </a:ext>
            </a:extLst>
          </p:cNvPr>
          <p:cNvSpPr txBox="1">
            <a:spLocks/>
          </p:cNvSpPr>
          <p:nvPr/>
        </p:nvSpPr>
        <p:spPr>
          <a:xfrm>
            <a:off x="1132114" y="2032241"/>
            <a:ext cx="10972800" cy="210742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When an assignment has occurred on the request, request will remain in the “Pending” status until the physician choses to either decline a request, mark themselves as ineligible to perform the request, or two days have elapsed since the assignment. Once the two days have elapsed, the request will be accepted, and the rating appointment can be completed</a:t>
            </a:r>
          </a:p>
        </p:txBody>
      </p:sp>
      <p:pic>
        <p:nvPicPr>
          <p:cNvPr id="6" name="Picture 5">
            <a:extLst>
              <a:ext uri="{FF2B5EF4-FFF2-40B4-BE49-F238E27FC236}">
                <a16:creationId xmlns:a16="http://schemas.microsoft.com/office/drawing/2014/main" id="{79C0A3FB-DBF8-DE74-4397-8EA53B4447E6}"/>
              </a:ext>
            </a:extLst>
          </p:cNvPr>
          <p:cNvPicPr>
            <a:picLocks noChangeAspect="1"/>
          </p:cNvPicPr>
          <p:nvPr/>
        </p:nvPicPr>
        <p:blipFill>
          <a:blip r:embed="rId2"/>
          <a:srcRect t="4864" b="4530"/>
          <a:stretch/>
        </p:blipFill>
        <p:spPr>
          <a:xfrm>
            <a:off x="1321927" y="3600237"/>
            <a:ext cx="7349349" cy="1397466"/>
          </a:xfrm>
          <a:prstGeom prst="rect">
            <a:avLst/>
          </a:prstGeom>
          <a:ln>
            <a:solidFill>
              <a:schemeClr val="accent4"/>
            </a:solidFill>
          </a:ln>
        </p:spPr>
      </p:pic>
      <p:pic>
        <p:nvPicPr>
          <p:cNvPr id="7" name="Picture 6">
            <a:extLst>
              <a:ext uri="{FF2B5EF4-FFF2-40B4-BE49-F238E27FC236}">
                <a16:creationId xmlns:a16="http://schemas.microsoft.com/office/drawing/2014/main" id="{ECC9059A-C057-960C-6379-026CDBC0C187}"/>
              </a:ext>
            </a:extLst>
          </p:cNvPr>
          <p:cNvPicPr>
            <a:picLocks noChangeAspect="1"/>
          </p:cNvPicPr>
          <p:nvPr/>
        </p:nvPicPr>
        <p:blipFill>
          <a:blip r:embed="rId3"/>
          <a:stretch>
            <a:fillRect/>
          </a:stretch>
        </p:blipFill>
        <p:spPr>
          <a:xfrm>
            <a:off x="3564294" y="5147298"/>
            <a:ext cx="8018038" cy="1560689"/>
          </a:xfrm>
          <a:prstGeom prst="rect">
            <a:avLst/>
          </a:prstGeom>
          <a:ln>
            <a:solidFill>
              <a:schemeClr val="accent4"/>
            </a:solidFill>
          </a:ln>
        </p:spPr>
      </p:pic>
      <p:sp>
        <p:nvSpPr>
          <p:cNvPr id="3" name="Arrow: Up-Down 2">
            <a:extLst>
              <a:ext uri="{FF2B5EF4-FFF2-40B4-BE49-F238E27FC236}">
                <a16:creationId xmlns:a16="http://schemas.microsoft.com/office/drawing/2014/main" id="{C0E6F8FC-73D5-26AF-4B72-A627C614C6C0}"/>
              </a:ext>
            </a:extLst>
          </p:cNvPr>
          <p:cNvSpPr/>
          <p:nvPr/>
        </p:nvSpPr>
        <p:spPr>
          <a:xfrm rot="18297613">
            <a:off x="4704384" y="4295125"/>
            <a:ext cx="243840" cy="2633001"/>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442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DECLINED/ INELIGIBLE REQUESTS</a:t>
            </a:r>
          </a:p>
        </p:txBody>
      </p:sp>
      <p:sp>
        <p:nvSpPr>
          <p:cNvPr id="3" name="Text Placeholder 1">
            <a:extLst>
              <a:ext uri="{FF2B5EF4-FFF2-40B4-BE49-F238E27FC236}">
                <a16:creationId xmlns:a16="http://schemas.microsoft.com/office/drawing/2014/main" id="{E37F92A2-2A83-CAC8-DC0F-876438B32A05}"/>
              </a:ext>
            </a:extLst>
          </p:cNvPr>
          <p:cNvSpPr txBox="1">
            <a:spLocks/>
          </p:cNvSpPr>
          <p:nvPr/>
        </p:nvSpPr>
        <p:spPr>
          <a:xfrm>
            <a:off x="1203662" y="1956033"/>
            <a:ext cx="10627554" cy="175286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If the assigned rating physician chooses to decline a request or mark them as ineligible to perform the rating, the status of the request will update to reflect the action taken. You will have the ability to update the rating for a new assignment or a random assignment will occur automatically after 6 days. </a:t>
            </a:r>
          </a:p>
          <a:p>
            <a:endParaRPr lang="en-US" sz="1600" b="0" dirty="0"/>
          </a:p>
        </p:txBody>
      </p:sp>
      <p:pic>
        <p:nvPicPr>
          <p:cNvPr id="4" name="Picture 3">
            <a:extLst>
              <a:ext uri="{FF2B5EF4-FFF2-40B4-BE49-F238E27FC236}">
                <a16:creationId xmlns:a16="http://schemas.microsoft.com/office/drawing/2014/main" id="{74FC4CEB-4ADA-6339-487D-9847CC7F7683}"/>
              </a:ext>
            </a:extLst>
          </p:cNvPr>
          <p:cNvPicPr>
            <a:picLocks noChangeAspect="1"/>
          </p:cNvPicPr>
          <p:nvPr/>
        </p:nvPicPr>
        <p:blipFill>
          <a:blip r:embed="rId2"/>
          <a:stretch>
            <a:fillRect/>
          </a:stretch>
        </p:blipFill>
        <p:spPr>
          <a:xfrm>
            <a:off x="1203662" y="3708893"/>
            <a:ext cx="10785036" cy="2738560"/>
          </a:xfrm>
          <a:prstGeom prst="rect">
            <a:avLst/>
          </a:prstGeom>
          <a:ln>
            <a:solidFill>
              <a:schemeClr val="accent4"/>
            </a:solidFill>
          </a:ln>
        </p:spPr>
      </p:pic>
      <p:sp>
        <p:nvSpPr>
          <p:cNvPr id="10" name="Oval 9">
            <a:extLst>
              <a:ext uri="{FF2B5EF4-FFF2-40B4-BE49-F238E27FC236}">
                <a16:creationId xmlns:a16="http://schemas.microsoft.com/office/drawing/2014/main" id="{B3F903BA-917F-8DE1-8FAD-5B074FCAF965}"/>
              </a:ext>
            </a:extLst>
          </p:cNvPr>
          <p:cNvSpPr/>
          <p:nvPr/>
        </p:nvSpPr>
        <p:spPr>
          <a:xfrm>
            <a:off x="10758196" y="5537493"/>
            <a:ext cx="1313225" cy="10872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DECLINED/ INELIGIBLE REQUESTS</a:t>
            </a:r>
          </a:p>
        </p:txBody>
      </p:sp>
      <p:sp>
        <p:nvSpPr>
          <p:cNvPr id="5" name="Text Placeholder 1">
            <a:extLst>
              <a:ext uri="{FF2B5EF4-FFF2-40B4-BE49-F238E27FC236}">
                <a16:creationId xmlns:a16="http://schemas.microsoft.com/office/drawing/2014/main" id="{EE9F2F2E-AE72-071E-17F2-4746DDB23FEE}"/>
              </a:ext>
            </a:extLst>
          </p:cNvPr>
          <p:cNvSpPr txBox="1">
            <a:spLocks/>
          </p:cNvSpPr>
          <p:nvPr/>
        </p:nvSpPr>
        <p:spPr>
          <a:xfrm>
            <a:off x="1219200" y="2052577"/>
            <a:ext cx="10972800" cy="16376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Once a request has been declined, you are able to reopen the D-35 webform to submit updates. Updates can also be made prior to the acceptance of the request from the physician if there are any changes to the request. </a:t>
            </a:r>
          </a:p>
        </p:txBody>
      </p:sp>
      <p:pic>
        <p:nvPicPr>
          <p:cNvPr id="6" name="Picture 5">
            <a:extLst>
              <a:ext uri="{FF2B5EF4-FFF2-40B4-BE49-F238E27FC236}">
                <a16:creationId xmlns:a16="http://schemas.microsoft.com/office/drawing/2014/main" id="{5A426A20-7E1E-281E-7408-9377851573A6}"/>
              </a:ext>
            </a:extLst>
          </p:cNvPr>
          <p:cNvPicPr>
            <a:picLocks noChangeAspect="1"/>
          </p:cNvPicPr>
          <p:nvPr/>
        </p:nvPicPr>
        <p:blipFill>
          <a:blip r:embed="rId2"/>
          <a:stretch>
            <a:fillRect/>
          </a:stretch>
        </p:blipFill>
        <p:spPr>
          <a:xfrm>
            <a:off x="4217437" y="2913877"/>
            <a:ext cx="7809722" cy="3682866"/>
          </a:xfrm>
          <a:prstGeom prst="rect">
            <a:avLst/>
          </a:prstGeom>
          <a:ln>
            <a:solidFill>
              <a:schemeClr val="accent4"/>
            </a:solidFill>
          </a:ln>
        </p:spPr>
      </p:pic>
    </p:spTree>
    <p:extLst>
      <p:ext uri="{BB962C8B-B14F-4D97-AF65-F5344CB8AC3E}">
        <p14:creationId xmlns:p14="http://schemas.microsoft.com/office/powerpoint/2010/main" val="64513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UPDATED D-3 WEBFORM</a:t>
            </a:r>
          </a:p>
        </p:txBody>
      </p:sp>
      <p:sp>
        <p:nvSpPr>
          <p:cNvPr id="3" name="Text Placeholder 1">
            <a:extLst>
              <a:ext uri="{FF2B5EF4-FFF2-40B4-BE49-F238E27FC236}">
                <a16:creationId xmlns:a16="http://schemas.microsoft.com/office/drawing/2014/main" id="{5E3FC97B-7F1B-71BC-89B4-4575F2AA7605}"/>
              </a:ext>
            </a:extLst>
          </p:cNvPr>
          <p:cNvSpPr txBox="1">
            <a:spLocks/>
          </p:cNvSpPr>
          <p:nvPr/>
        </p:nvSpPr>
        <p:spPr>
          <a:xfrm>
            <a:off x="1321927" y="2075902"/>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update form only allows certain details to be updated, such as the injured employee information and updates to the selected body parts. The rating physician can only be updated if the rater declined the request or marked themselves as ineligible. If a general update is made, the rater will remain on the request.</a:t>
            </a:r>
          </a:p>
        </p:txBody>
      </p:sp>
      <p:pic>
        <p:nvPicPr>
          <p:cNvPr id="4" name="Picture 3">
            <a:extLst>
              <a:ext uri="{FF2B5EF4-FFF2-40B4-BE49-F238E27FC236}">
                <a16:creationId xmlns:a16="http://schemas.microsoft.com/office/drawing/2014/main" id="{6A94EAEF-B508-F214-474F-58AAA95A3FFE}"/>
              </a:ext>
            </a:extLst>
          </p:cNvPr>
          <p:cNvPicPr>
            <a:picLocks noChangeAspect="1"/>
          </p:cNvPicPr>
          <p:nvPr/>
        </p:nvPicPr>
        <p:blipFill>
          <a:blip r:embed="rId2"/>
          <a:stretch>
            <a:fillRect/>
          </a:stretch>
        </p:blipFill>
        <p:spPr>
          <a:xfrm>
            <a:off x="3116424" y="3597011"/>
            <a:ext cx="8754373" cy="3146178"/>
          </a:xfrm>
          <a:prstGeom prst="rect">
            <a:avLst/>
          </a:prstGeom>
          <a:ln>
            <a:solidFill>
              <a:schemeClr val="accent4"/>
            </a:solidFill>
          </a:ln>
        </p:spPr>
      </p:pic>
    </p:spTree>
    <p:extLst>
      <p:ext uri="{BB962C8B-B14F-4D97-AF65-F5344CB8AC3E}">
        <p14:creationId xmlns:p14="http://schemas.microsoft.com/office/powerpoint/2010/main" val="336830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COMPLETING THE RATING PROCESS</a:t>
            </a:r>
          </a:p>
        </p:txBody>
      </p:sp>
      <p:sp>
        <p:nvSpPr>
          <p:cNvPr id="5" name="Text Placeholder 1">
            <a:extLst>
              <a:ext uri="{FF2B5EF4-FFF2-40B4-BE49-F238E27FC236}">
                <a16:creationId xmlns:a16="http://schemas.microsoft.com/office/drawing/2014/main" id="{533A4E82-28F4-2304-43ED-02B945CD65C2}"/>
              </a:ext>
            </a:extLst>
          </p:cNvPr>
          <p:cNvSpPr txBox="1">
            <a:spLocks/>
          </p:cNvSpPr>
          <p:nvPr/>
        </p:nvSpPr>
        <p:spPr>
          <a:xfrm>
            <a:off x="1321927" y="2001585"/>
            <a:ext cx="10972800" cy="13542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rating process is complete once the rating has been submitted. An email will be sent to all involved parties including the requestor, the clinical practitioner, and any additional emails provided in the PPD transaction.</a:t>
            </a:r>
          </a:p>
        </p:txBody>
      </p:sp>
      <p:pic>
        <p:nvPicPr>
          <p:cNvPr id="6" name="Picture 5">
            <a:extLst>
              <a:ext uri="{FF2B5EF4-FFF2-40B4-BE49-F238E27FC236}">
                <a16:creationId xmlns:a16="http://schemas.microsoft.com/office/drawing/2014/main" id="{D91A46A4-E9C3-B563-D040-ADF63337EA11}"/>
              </a:ext>
            </a:extLst>
          </p:cNvPr>
          <p:cNvPicPr>
            <a:picLocks noChangeAspect="1"/>
          </p:cNvPicPr>
          <p:nvPr/>
        </p:nvPicPr>
        <p:blipFill>
          <a:blip r:embed="rId3"/>
          <a:srcRect b="13223"/>
          <a:stretch/>
        </p:blipFill>
        <p:spPr>
          <a:xfrm>
            <a:off x="1321927" y="3137713"/>
            <a:ext cx="7651724" cy="3067312"/>
          </a:xfrm>
          <a:prstGeom prst="rect">
            <a:avLst/>
          </a:prstGeom>
          <a:ln>
            <a:solidFill>
              <a:schemeClr val="accent4"/>
            </a:solidFill>
          </a:ln>
        </p:spPr>
      </p:pic>
      <p:pic>
        <p:nvPicPr>
          <p:cNvPr id="7" name="Picture 6">
            <a:extLst>
              <a:ext uri="{FF2B5EF4-FFF2-40B4-BE49-F238E27FC236}">
                <a16:creationId xmlns:a16="http://schemas.microsoft.com/office/drawing/2014/main" id="{25B6F46A-333D-87F1-7F00-C68E8AAC7B5A}"/>
              </a:ext>
            </a:extLst>
          </p:cNvPr>
          <p:cNvPicPr>
            <a:picLocks noChangeAspect="1"/>
          </p:cNvPicPr>
          <p:nvPr/>
        </p:nvPicPr>
        <p:blipFill>
          <a:blip r:embed="rId4"/>
          <a:stretch>
            <a:fillRect/>
          </a:stretch>
        </p:blipFill>
        <p:spPr>
          <a:xfrm>
            <a:off x="3728171" y="5044050"/>
            <a:ext cx="8227454" cy="1646830"/>
          </a:xfrm>
          <a:prstGeom prst="rect">
            <a:avLst/>
          </a:prstGeom>
          <a:ln>
            <a:solidFill>
              <a:schemeClr val="accent4"/>
            </a:solidFill>
          </a:ln>
        </p:spPr>
      </p:pic>
    </p:spTree>
    <p:extLst>
      <p:ext uri="{BB962C8B-B14F-4D97-AF65-F5344CB8AC3E}">
        <p14:creationId xmlns:p14="http://schemas.microsoft.com/office/powerpoint/2010/main" val="291941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WITHDRAWN REQUESTS</a:t>
            </a:r>
          </a:p>
        </p:txBody>
      </p:sp>
      <p:sp>
        <p:nvSpPr>
          <p:cNvPr id="3" name="Text Placeholder 1">
            <a:extLst>
              <a:ext uri="{FF2B5EF4-FFF2-40B4-BE49-F238E27FC236}">
                <a16:creationId xmlns:a16="http://schemas.microsoft.com/office/drawing/2014/main" id="{AAB2B14A-8B5E-F043-5EFD-D3E77D10F60E}"/>
              </a:ext>
            </a:extLst>
          </p:cNvPr>
          <p:cNvSpPr txBox="1">
            <a:spLocks/>
          </p:cNvSpPr>
          <p:nvPr/>
        </p:nvSpPr>
        <p:spPr>
          <a:xfrm>
            <a:off x="1311539" y="2036552"/>
            <a:ext cx="10972800" cy="1433655"/>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When a request is withdrawn, an email will be sent to all involved parties including the requestor, the clinical practitioner, and any additional emails provided in the PPD transaction. No additional action can be taken once a request is withdrawn.</a:t>
            </a:r>
          </a:p>
        </p:txBody>
      </p:sp>
      <p:pic>
        <p:nvPicPr>
          <p:cNvPr id="4" name="Picture 3">
            <a:extLst>
              <a:ext uri="{FF2B5EF4-FFF2-40B4-BE49-F238E27FC236}">
                <a16:creationId xmlns:a16="http://schemas.microsoft.com/office/drawing/2014/main" id="{C5AFCE4B-BE8C-486E-F09D-9B8C1E352FAC}"/>
              </a:ext>
            </a:extLst>
          </p:cNvPr>
          <p:cNvPicPr>
            <a:picLocks noChangeAspect="1"/>
          </p:cNvPicPr>
          <p:nvPr/>
        </p:nvPicPr>
        <p:blipFill>
          <a:blip r:embed="rId2"/>
          <a:srcRect l="810" t="2508" r="1079" b="1838"/>
          <a:stretch/>
        </p:blipFill>
        <p:spPr>
          <a:xfrm>
            <a:off x="1617306" y="3232709"/>
            <a:ext cx="6658947" cy="2932758"/>
          </a:xfrm>
          <a:prstGeom prst="rect">
            <a:avLst/>
          </a:prstGeom>
          <a:ln>
            <a:solidFill>
              <a:schemeClr val="accent4"/>
            </a:solidFill>
          </a:ln>
        </p:spPr>
      </p:pic>
      <p:pic>
        <p:nvPicPr>
          <p:cNvPr id="8" name="Picture 7">
            <a:extLst>
              <a:ext uri="{FF2B5EF4-FFF2-40B4-BE49-F238E27FC236}">
                <a16:creationId xmlns:a16="http://schemas.microsoft.com/office/drawing/2014/main" id="{8539A5E6-BD05-801A-CC8E-D14A7B11E52E}"/>
              </a:ext>
            </a:extLst>
          </p:cNvPr>
          <p:cNvPicPr>
            <a:picLocks noChangeAspect="1"/>
          </p:cNvPicPr>
          <p:nvPr/>
        </p:nvPicPr>
        <p:blipFill>
          <a:blip r:embed="rId3"/>
          <a:stretch>
            <a:fillRect/>
          </a:stretch>
        </p:blipFill>
        <p:spPr>
          <a:xfrm>
            <a:off x="4133461" y="5038664"/>
            <a:ext cx="7675282" cy="1436000"/>
          </a:xfrm>
          <a:prstGeom prst="rect">
            <a:avLst/>
          </a:prstGeom>
          <a:ln>
            <a:solidFill>
              <a:schemeClr val="accent4"/>
            </a:solidFill>
          </a:ln>
        </p:spPr>
      </p:pic>
    </p:spTree>
    <p:extLst>
      <p:ext uri="{BB962C8B-B14F-4D97-AF65-F5344CB8AC3E}">
        <p14:creationId xmlns:p14="http://schemas.microsoft.com/office/powerpoint/2010/main" val="60887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COMPLAINT WEBFORM</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475861" y="1612012"/>
            <a:ext cx="562442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FILING A COMPLAINT FOR NON-AUTHENTICATED USERS</a:t>
            </a:r>
          </a:p>
        </p:txBody>
      </p:sp>
    </p:spTree>
    <p:extLst>
      <p:ext uri="{BB962C8B-B14F-4D97-AF65-F5344CB8AC3E}">
        <p14:creationId xmlns:p14="http://schemas.microsoft.com/office/powerpoint/2010/main" val="200767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11" name="Text Placeholder 2">
            <a:extLst>
              <a:ext uri="{FF2B5EF4-FFF2-40B4-BE49-F238E27FC236}">
                <a16:creationId xmlns:a16="http://schemas.microsoft.com/office/drawing/2014/main" id="{CF700EE5-9EDD-9FE2-00A7-2B203DB43213}"/>
              </a:ext>
            </a:extLst>
          </p:cNvPr>
          <p:cNvSpPr txBox="1">
            <a:spLocks/>
          </p:cNvSpPr>
          <p:nvPr/>
        </p:nvSpPr>
        <p:spPr>
          <a:xfrm>
            <a:off x="1365588" y="140892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sp>
        <p:nvSpPr>
          <p:cNvPr id="12" name="Text Placeholder 1">
            <a:extLst>
              <a:ext uri="{FF2B5EF4-FFF2-40B4-BE49-F238E27FC236}">
                <a16:creationId xmlns:a16="http://schemas.microsoft.com/office/drawing/2014/main" id="{7D037ABE-9B98-0E2D-2F3B-CA40963F1655}"/>
              </a:ext>
            </a:extLst>
          </p:cNvPr>
          <p:cNvSpPr txBox="1">
            <a:spLocks/>
          </p:cNvSpPr>
          <p:nvPr/>
        </p:nvSpPr>
        <p:spPr>
          <a:xfrm>
            <a:off x="1336964" y="2191109"/>
            <a:ext cx="10495471" cy="415741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latin typeface="Aptos" panose="020B0004020202020204" pitchFamily="34" charset="0"/>
              </a:rPr>
              <a:t>One of the new features of CARDS is the ability to file an online complaint. The form will gather basic information about the complainant and the details of the complaint, as well as asking a series of questions to determine the nature of the compliant. Once the complaint form is submitted, it will be routed to the proper department to be worked depending on what the complaint relates to. </a:t>
            </a:r>
          </a:p>
          <a:p>
            <a:r>
              <a:rPr lang="en-US" sz="1600" dirty="0">
                <a:latin typeface="Aptos" panose="020B0004020202020204" pitchFamily="34" charset="0"/>
              </a:rPr>
              <a:t>There are two complaint forms available within CARDS. For users with CARDS accounts, the complaint form is accessible using their Forms and Tools menu. For others who do not have an account, there is a publicly available complaint form located in the navigation ribbon on the log in page. </a:t>
            </a:r>
          </a:p>
          <a:p>
            <a:r>
              <a:rPr lang="en-US" sz="1600" dirty="0">
                <a:latin typeface="Aptos" panose="020B0004020202020204" pitchFamily="34" charset="0"/>
              </a:rPr>
              <a:t>Users will be provided with a Complaint confirmation number that can be used for any future communications with the investigator assigned to the complaint. </a:t>
            </a:r>
          </a:p>
        </p:txBody>
      </p:sp>
    </p:spTree>
    <p:extLst>
      <p:ext uri="{BB962C8B-B14F-4D97-AF65-F5344CB8AC3E}">
        <p14:creationId xmlns:p14="http://schemas.microsoft.com/office/powerpoint/2010/main" val="44985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4" name="Picture 3">
            <a:extLst>
              <a:ext uri="{FF2B5EF4-FFF2-40B4-BE49-F238E27FC236}">
                <a16:creationId xmlns:a16="http://schemas.microsoft.com/office/drawing/2014/main" id="{D027DF59-F828-395C-3157-C93A9E502F26}"/>
              </a:ext>
            </a:extLst>
          </p:cNvPr>
          <p:cNvPicPr>
            <a:picLocks noChangeAspect="1"/>
          </p:cNvPicPr>
          <p:nvPr/>
        </p:nvPicPr>
        <p:blipFill>
          <a:blip r:embed="rId3"/>
          <a:stretch>
            <a:fillRect/>
          </a:stretch>
        </p:blipFill>
        <p:spPr>
          <a:xfrm>
            <a:off x="1491879" y="2298940"/>
            <a:ext cx="10177275" cy="4138595"/>
          </a:xfrm>
          <a:prstGeom prst="rect">
            <a:avLst/>
          </a:prstGeom>
          <a:ln>
            <a:solidFill>
              <a:schemeClr val="accent4"/>
            </a:solidFill>
          </a:ln>
        </p:spPr>
      </p:pic>
      <p:sp>
        <p:nvSpPr>
          <p:cNvPr id="5" name="Oval 4">
            <a:extLst>
              <a:ext uri="{FF2B5EF4-FFF2-40B4-BE49-F238E27FC236}">
                <a16:creationId xmlns:a16="http://schemas.microsoft.com/office/drawing/2014/main" id="{3BD2697F-F620-6203-11E1-0E4F75084858}"/>
              </a:ext>
            </a:extLst>
          </p:cNvPr>
          <p:cNvSpPr/>
          <p:nvPr/>
        </p:nvSpPr>
        <p:spPr>
          <a:xfrm>
            <a:off x="4950770" y="2695091"/>
            <a:ext cx="1629746" cy="58378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4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173015-875D-0BEB-8584-84D5A72F2640}"/>
              </a:ext>
            </a:extLst>
          </p:cNvPr>
          <p:cNvSpPr>
            <a:spLocks noGrp="1"/>
          </p:cNvSpPr>
          <p:nvPr>
            <p:ph type="ftr" sz="quarter" idx="11"/>
          </p:nvPr>
        </p:nvSpPr>
        <p:spPr>
          <a:xfrm>
            <a:off x="0" y="517568"/>
            <a:ext cx="12192000" cy="919576"/>
          </a:xfrm>
          <a:solidFill>
            <a:schemeClr val="accent1">
              <a:lumMod val="75000"/>
            </a:schemeClr>
          </a:solidFill>
        </p:spPr>
        <p:txBody>
          <a:bodyPr/>
          <a:lstStyle/>
          <a:p>
            <a:pPr algn="ctr"/>
            <a:r>
              <a:rPr lang="en-US" sz="3600" dirty="0">
                <a:solidFill>
                  <a:schemeClr val="bg1"/>
                </a:solidFill>
              </a:rPr>
              <a:t>QUICK OVERVIEW OF THE D-35 PROCESS</a:t>
            </a:r>
          </a:p>
        </p:txBody>
      </p:sp>
      <p:sp>
        <p:nvSpPr>
          <p:cNvPr id="4" name="Callout: Right Arrow 3">
            <a:extLst>
              <a:ext uri="{FF2B5EF4-FFF2-40B4-BE49-F238E27FC236}">
                <a16:creationId xmlns:a16="http://schemas.microsoft.com/office/drawing/2014/main" id="{2751C5ED-4F55-3470-2610-9C531154B589}"/>
              </a:ext>
            </a:extLst>
          </p:cNvPr>
          <p:cNvSpPr/>
          <p:nvPr/>
        </p:nvSpPr>
        <p:spPr>
          <a:xfrm>
            <a:off x="870681" y="2046721"/>
            <a:ext cx="2794959" cy="2924355"/>
          </a:xfrm>
          <a:prstGeom prst="rightArrowCallou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INSURER/TPA OR INJURED WORKER/REP SUBMITS A REQUEST FOR RATER USING THE D-35 WEBFORM TO WCS</a:t>
            </a:r>
          </a:p>
        </p:txBody>
      </p:sp>
      <p:sp>
        <p:nvSpPr>
          <p:cNvPr id="5" name="Callout: Right Arrow 4">
            <a:extLst>
              <a:ext uri="{FF2B5EF4-FFF2-40B4-BE49-F238E27FC236}">
                <a16:creationId xmlns:a16="http://schemas.microsoft.com/office/drawing/2014/main" id="{4F8E5BB1-7550-4640-6832-22E1511EE6F3}"/>
              </a:ext>
            </a:extLst>
          </p:cNvPr>
          <p:cNvSpPr/>
          <p:nvPr/>
        </p:nvSpPr>
        <p:spPr>
          <a:xfrm>
            <a:off x="3665640" y="2046721"/>
            <a:ext cx="2794959" cy="2924355"/>
          </a:xfrm>
          <a:prstGeom prst="rightArrowCallou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WCS PROCESS THE D-35 AND ASSIGNS THE PPD RATING TO A RATER</a:t>
            </a:r>
          </a:p>
        </p:txBody>
      </p:sp>
      <p:sp>
        <p:nvSpPr>
          <p:cNvPr id="7" name="Callout: Right Arrow 6">
            <a:extLst>
              <a:ext uri="{FF2B5EF4-FFF2-40B4-BE49-F238E27FC236}">
                <a16:creationId xmlns:a16="http://schemas.microsoft.com/office/drawing/2014/main" id="{B130B472-4E89-1D50-121C-BA4831E3A96B}"/>
              </a:ext>
            </a:extLst>
          </p:cNvPr>
          <p:cNvSpPr/>
          <p:nvPr/>
        </p:nvSpPr>
        <p:spPr>
          <a:xfrm>
            <a:off x="6460599" y="2058221"/>
            <a:ext cx="2794959" cy="2924355"/>
          </a:xfrm>
          <a:prstGeom prst="rightArrowCallou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RATER ACCEPTS OR DECLINES THE ASSIGNMENT</a:t>
            </a:r>
          </a:p>
        </p:txBody>
      </p:sp>
      <p:sp>
        <p:nvSpPr>
          <p:cNvPr id="8" name="TextBox 7">
            <a:extLst>
              <a:ext uri="{FF2B5EF4-FFF2-40B4-BE49-F238E27FC236}">
                <a16:creationId xmlns:a16="http://schemas.microsoft.com/office/drawing/2014/main" id="{42C6898B-5B74-0A42-A821-F0C2C741B08B}"/>
              </a:ext>
            </a:extLst>
          </p:cNvPr>
          <p:cNvSpPr txBox="1"/>
          <p:nvPr/>
        </p:nvSpPr>
        <p:spPr>
          <a:xfrm>
            <a:off x="422696" y="5592153"/>
            <a:ext cx="11343736" cy="369332"/>
          </a:xfrm>
          <a:prstGeom prst="rect">
            <a:avLst/>
          </a:prstGeom>
          <a:noFill/>
        </p:spPr>
        <p:txBody>
          <a:bodyPr wrap="square" rtlCol="0">
            <a:spAutoFit/>
          </a:bodyPr>
          <a:lstStyle/>
          <a:p>
            <a:r>
              <a:rPr lang="en-US" dirty="0"/>
              <a:t>The claim needs to be “Indexed” first in our CARDS system before a Request for a Rater is processed by WCS.</a:t>
            </a:r>
          </a:p>
        </p:txBody>
      </p:sp>
      <p:sp>
        <p:nvSpPr>
          <p:cNvPr id="9" name="TextBox 8">
            <a:extLst>
              <a:ext uri="{FF2B5EF4-FFF2-40B4-BE49-F238E27FC236}">
                <a16:creationId xmlns:a16="http://schemas.microsoft.com/office/drawing/2014/main" id="{6B5B7AB5-071F-EA9F-8D55-E86D04CEC7C2}"/>
              </a:ext>
            </a:extLst>
          </p:cNvPr>
          <p:cNvSpPr txBox="1"/>
          <p:nvPr/>
        </p:nvSpPr>
        <p:spPr>
          <a:xfrm>
            <a:off x="9287381" y="2031570"/>
            <a:ext cx="1933990" cy="3000821"/>
          </a:xfrm>
          <a:prstGeom prst="rect">
            <a:avLst/>
          </a:prstGeom>
          <a:solidFill>
            <a:schemeClr val="accent6">
              <a:lumMod val="75000"/>
            </a:schemeClr>
          </a:solidFill>
        </p:spPr>
        <p:txBody>
          <a:bodyPr wrap="square" rtlCol="0">
            <a:spAutoFit/>
          </a:bodyPr>
          <a:lstStyle/>
          <a:p>
            <a:pPr algn="ctr"/>
            <a:endParaRPr lang="en-US" dirty="0">
              <a:solidFill>
                <a:schemeClr val="lt1"/>
              </a:solidFill>
            </a:endParaRPr>
          </a:p>
          <a:p>
            <a:pPr algn="ctr"/>
            <a:endParaRPr lang="en-US" dirty="0">
              <a:solidFill>
                <a:schemeClr val="lt1"/>
              </a:solidFill>
            </a:endParaRPr>
          </a:p>
          <a:p>
            <a:pPr algn="ctr"/>
            <a:endParaRPr lang="en-US" dirty="0">
              <a:solidFill>
                <a:schemeClr val="lt1"/>
              </a:solidFill>
            </a:endParaRPr>
          </a:p>
          <a:p>
            <a:pPr algn="ctr"/>
            <a:r>
              <a:rPr lang="en-US" dirty="0">
                <a:solidFill>
                  <a:schemeClr val="lt1"/>
                </a:solidFill>
              </a:rPr>
              <a:t>IF ACCEPTED, RATER PERFORMS PPD EVALUATION</a:t>
            </a:r>
          </a:p>
          <a:p>
            <a:pPr algn="ctr"/>
            <a:endParaRPr lang="en-US" dirty="0">
              <a:solidFill>
                <a:schemeClr val="lt1"/>
              </a:solidFill>
            </a:endParaRPr>
          </a:p>
          <a:p>
            <a:pPr algn="ctr"/>
            <a:endParaRPr lang="en-US" sz="1100" dirty="0">
              <a:solidFill>
                <a:schemeClr val="lt1"/>
              </a:solidFill>
            </a:endParaRPr>
          </a:p>
          <a:p>
            <a:pPr algn="ctr"/>
            <a:endParaRPr lang="en-US" dirty="0">
              <a:solidFill>
                <a:schemeClr val="lt1"/>
              </a:solidFill>
            </a:endParaRPr>
          </a:p>
          <a:p>
            <a:pPr algn="ctr"/>
            <a:endParaRPr lang="en-US" sz="1600" dirty="0">
              <a:solidFill>
                <a:schemeClr val="lt1"/>
              </a:solidFill>
            </a:endParaRPr>
          </a:p>
        </p:txBody>
      </p:sp>
    </p:spTree>
    <p:extLst>
      <p:ext uri="{BB962C8B-B14F-4D97-AF65-F5344CB8AC3E}">
        <p14:creationId xmlns:p14="http://schemas.microsoft.com/office/powerpoint/2010/main" val="101728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E32E6A89-62AA-2005-9D63-172B8B60CA34}"/>
              </a:ext>
            </a:extLst>
          </p:cNvPr>
          <p:cNvPicPr>
            <a:picLocks noChangeAspect="1"/>
          </p:cNvPicPr>
          <p:nvPr/>
        </p:nvPicPr>
        <p:blipFill>
          <a:blip r:embed="rId2"/>
          <a:stretch>
            <a:fillRect/>
          </a:stretch>
        </p:blipFill>
        <p:spPr>
          <a:xfrm>
            <a:off x="2070338" y="2118997"/>
            <a:ext cx="9187133" cy="4571494"/>
          </a:xfrm>
          <a:prstGeom prst="rect">
            <a:avLst/>
          </a:prstGeom>
        </p:spPr>
      </p:pic>
    </p:spTree>
    <p:extLst>
      <p:ext uri="{BB962C8B-B14F-4D97-AF65-F5344CB8AC3E}">
        <p14:creationId xmlns:p14="http://schemas.microsoft.com/office/powerpoint/2010/main" val="398428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36EC403E-2B32-2997-B2F9-C8A0FF9749D8}"/>
              </a:ext>
            </a:extLst>
          </p:cNvPr>
          <p:cNvPicPr>
            <a:picLocks noChangeAspect="1"/>
          </p:cNvPicPr>
          <p:nvPr/>
        </p:nvPicPr>
        <p:blipFill>
          <a:blip r:embed="rId2"/>
          <a:stretch>
            <a:fillRect/>
          </a:stretch>
        </p:blipFill>
        <p:spPr>
          <a:xfrm>
            <a:off x="2372180" y="2097514"/>
            <a:ext cx="9110581" cy="4631090"/>
          </a:xfrm>
          <a:prstGeom prst="rect">
            <a:avLst/>
          </a:prstGeom>
        </p:spPr>
      </p:pic>
      <p:sp>
        <p:nvSpPr>
          <p:cNvPr id="4" name="TextBox 3">
            <a:extLst>
              <a:ext uri="{FF2B5EF4-FFF2-40B4-BE49-F238E27FC236}">
                <a16:creationId xmlns:a16="http://schemas.microsoft.com/office/drawing/2014/main" id="{D7DA288A-D834-CEA3-50D6-2C9D22889C75}"/>
              </a:ext>
            </a:extLst>
          </p:cNvPr>
          <p:cNvSpPr txBox="1"/>
          <p:nvPr/>
        </p:nvSpPr>
        <p:spPr>
          <a:xfrm>
            <a:off x="8765909" y="4228103"/>
            <a:ext cx="3119365" cy="646331"/>
          </a:xfrm>
          <a:prstGeom prst="rect">
            <a:avLst/>
          </a:prstGeom>
          <a:solidFill>
            <a:srgbClr val="FFFF00"/>
          </a:solidFill>
        </p:spPr>
        <p:txBody>
          <a:bodyPr wrap="square" rtlCol="0">
            <a:spAutoFit/>
          </a:bodyPr>
          <a:lstStyle/>
          <a:p>
            <a:r>
              <a:rPr lang="en-US" dirty="0"/>
              <a:t>Provide all the necessary information then hit Submit.</a:t>
            </a:r>
          </a:p>
        </p:txBody>
      </p:sp>
      <p:sp>
        <p:nvSpPr>
          <p:cNvPr id="5" name="Arrow: Right 4">
            <a:extLst>
              <a:ext uri="{FF2B5EF4-FFF2-40B4-BE49-F238E27FC236}">
                <a16:creationId xmlns:a16="http://schemas.microsoft.com/office/drawing/2014/main" id="{1FE1DA5F-D750-F958-EFA1-A3B94B033B77}"/>
              </a:ext>
            </a:extLst>
          </p:cNvPr>
          <p:cNvSpPr/>
          <p:nvPr/>
        </p:nvSpPr>
        <p:spPr>
          <a:xfrm rot="5400000">
            <a:off x="10379814" y="5209944"/>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26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232461" y="692357"/>
            <a:ext cx="10013709" cy="1030360"/>
          </a:xfrm>
        </p:spPr>
        <p:txBody>
          <a:bodyPr>
            <a:normAutofit fontScale="90000"/>
          </a:bodyPr>
          <a:lstStyle/>
          <a:p>
            <a:r>
              <a:rPr lang="en-US" sz="4400" dirty="0"/>
              <a:t>WCS INVESTIGATION TIMELINE</a:t>
            </a:r>
          </a:p>
        </p:txBody>
      </p:sp>
      <p:sp>
        <p:nvSpPr>
          <p:cNvPr id="8" name="TextBox 7">
            <a:extLst>
              <a:ext uri="{FF2B5EF4-FFF2-40B4-BE49-F238E27FC236}">
                <a16:creationId xmlns:a16="http://schemas.microsoft.com/office/drawing/2014/main" id="{245416FE-15AC-B976-6D09-160051720F03}"/>
              </a:ext>
            </a:extLst>
          </p:cNvPr>
          <p:cNvSpPr txBox="1"/>
          <p:nvPr/>
        </p:nvSpPr>
        <p:spPr>
          <a:xfrm>
            <a:off x="1595756" y="2043488"/>
            <a:ext cx="10153206" cy="4670638"/>
          </a:xfrm>
          <a:prstGeom prst="rect">
            <a:avLst/>
          </a:prstGeom>
          <a:noFill/>
        </p:spPr>
        <p:txBody>
          <a:bodyPr wrap="square">
            <a:spAutoFit/>
          </a:bodyPr>
          <a:lstStyle/>
          <a:p>
            <a:pPr marL="0" marR="0" algn="just">
              <a:lnSpc>
                <a:spcPct val="107000"/>
              </a:lnSpc>
              <a:spcBef>
                <a:spcPts val="0"/>
              </a:spcBef>
              <a:spcAft>
                <a:spcPts val="800"/>
              </a:spcAft>
            </a:pPr>
            <a:r>
              <a:rPr lang="en-US" sz="1400" b="1" dirty="0">
                <a:effectLst/>
                <a:latin typeface="Garamond" panose="02020404030301010803" pitchFamily="18" charset="0"/>
                <a:ea typeface="Calibri" panose="020F0502020204030204" pitchFamily="34" charset="0"/>
                <a:cs typeface="Times New Roman" panose="02020603050405020304" pitchFamily="18" charset="0"/>
              </a:rPr>
              <a:t>NRS 616D.130  Investigation of alleged violation; determination of Administrator.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1.  Upon receipt of a complaint for a violation of subsection 1, 2 or 3 of </a:t>
            </a:r>
            <a:r>
              <a:rPr lang="en-US" sz="1400" u="none" strike="noStrike" dirty="0">
                <a:effectLst/>
                <a:latin typeface="Garamond" panose="02020404030301010803" pitchFamily="18" charset="0"/>
                <a:ea typeface="Calibri" panose="020F0502020204030204" pitchFamily="34" charset="0"/>
                <a:cs typeface="Times New Roman" panose="02020603050405020304" pitchFamily="18" charset="0"/>
                <a:hlinkClick r:id="rId2"/>
              </a:rPr>
              <a:t>NRS 616D.120</a:t>
            </a:r>
            <a:r>
              <a:rPr lang="en-US" sz="1400" dirty="0">
                <a:effectLst/>
                <a:latin typeface="Garamond" panose="02020404030301010803" pitchFamily="18" charset="0"/>
                <a:ea typeface="Calibri" panose="020F0502020204030204" pitchFamily="34" charset="0"/>
                <a:cs typeface="Times New Roman" panose="02020603050405020304" pitchFamily="18" charset="0"/>
              </a:rPr>
              <a:t>, or if the Administrator has reason to believe that such a violation has occurred, the Administrator shall: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(a) Promptly provide a copy of the complaint, or an explanation of the reason the Administrator believes that a violation has occurred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(1) The Commissioner;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insurer, organization for managed care, health care provider, third-party administrator, employer or professional employer organization that allegedly committed the violation;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(b) Cause to be conducted an investigation of the alleged violation.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Administrator shall: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(a) Within 30 days after receipt of a complaint pursuant to subsection 1, initiate an investigation;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(b) Within 60 days after the date on which the investigation is initiated, complete the investigation;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(c) Within 30 days after the investigation is completed, render a determination and deliver a copy of the determination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(1) The Commissioner;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insurer, organization for managed care, health care provider, third-party administrator, employer or professional employer organization that was the subject of the investigation.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7DCF4785-873D-9A83-2763-8AB7DAC897F7}"/>
              </a:ext>
            </a:extLst>
          </p:cNvPr>
          <p:cNvSpPr/>
          <p:nvPr/>
        </p:nvSpPr>
        <p:spPr>
          <a:xfrm>
            <a:off x="2390450" y="4680645"/>
            <a:ext cx="1032019" cy="1215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5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663E4-FB97-8938-8604-86125BA93743}"/>
              </a:ext>
            </a:extLst>
          </p:cNvPr>
          <p:cNvSpPr>
            <a:spLocks noGrp="1"/>
          </p:cNvSpPr>
          <p:nvPr>
            <p:ph type="title"/>
          </p:nvPr>
        </p:nvSpPr>
        <p:spPr/>
        <p:txBody>
          <a:bodyPr/>
          <a:lstStyle/>
          <a:p>
            <a:r>
              <a:rPr lang="en-US" sz="4000" dirty="0"/>
              <a:t>WHAT’S NEXT?</a:t>
            </a:r>
          </a:p>
        </p:txBody>
      </p:sp>
      <p:pic>
        <p:nvPicPr>
          <p:cNvPr id="5" name="Picture 4">
            <a:extLst>
              <a:ext uri="{FF2B5EF4-FFF2-40B4-BE49-F238E27FC236}">
                <a16:creationId xmlns:a16="http://schemas.microsoft.com/office/drawing/2014/main" id="{B1E8F4FE-38BB-0026-F824-ABEE4CF607E7}"/>
              </a:ext>
            </a:extLst>
          </p:cNvPr>
          <p:cNvPicPr>
            <a:picLocks noChangeAspect="1"/>
          </p:cNvPicPr>
          <p:nvPr/>
        </p:nvPicPr>
        <p:blipFill>
          <a:blip r:embed="rId3"/>
          <a:srcRect r="1336"/>
          <a:stretch/>
        </p:blipFill>
        <p:spPr>
          <a:xfrm>
            <a:off x="2101617" y="1439967"/>
            <a:ext cx="8293213" cy="4108607"/>
          </a:xfrm>
          <a:prstGeom prst="rect">
            <a:avLst/>
          </a:prstGeom>
        </p:spPr>
      </p:pic>
      <p:pic>
        <p:nvPicPr>
          <p:cNvPr id="8" name="Picture 7">
            <a:extLst>
              <a:ext uri="{FF2B5EF4-FFF2-40B4-BE49-F238E27FC236}">
                <a16:creationId xmlns:a16="http://schemas.microsoft.com/office/drawing/2014/main" id="{9BBCCE75-15AD-177D-6023-2CEE2EB44D6F}"/>
              </a:ext>
            </a:extLst>
          </p:cNvPr>
          <p:cNvPicPr>
            <a:picLocks noChangeAspect="1"/>
          </p:cNvPicPr>
          <p:nvPr/>
        </p:nvPicPr>
        <p:blipFill>
          <a:blip r:embed="rId4"/>
          <a:srcRect r="825"/>
          <a:stretch/>
        </p:blipFill>
        <p:spPr>
          <a:xfrm>
            <a:off x="2101617" y="2895536"/>
            <a:ext cx="8293213" cy="3817642"/>
          </a:xfrm>
          <a:prstGeom prst="rect">
            <a:avLst/>
          </a:prstGeom>
        </p:spPr>
      </p:pic>
    </p:spTree>
    <p:extLst>
      <p:ext uri="{BB962C8B-B14F-4D97-AF65-F5344CB8AC3E}">
        <p14:creationId xmlns:p14="http://schemas.microsoft.com/office/powerpoint/2010/main" val="140740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632581" y="3095915"/>
            <a:ext cx="3754671" cy="666170"/>
          </a:xfrm>
        </p:spPr>
        <p:txBody>
          <a:bodyPr>
            <a:normAutofit fontScale="90000"/>
          </a:bodyPr>
          <a:lstStyle/>
          <a:p>
            <a:pPr algn="ctr"/>
            <a:r>
              <a:rPr lang="en-US" dirty="0"/>
              <a:t>QUESTIONS? </a:t>
            </a:r>
          </a:p>
        </p:txBody>
      </p:sp>
      <p:pic>
        <p:nvPicPr>
          <p:cNvPr id="3" name="Picture 2" descr="A picture containing text, floor, blue, porcelain&#10;&#10;Description automatically generated">
            <a:extLst>
              <a:ext uri="{FF2B5EF4-FFF2-40B4-BE49-F238E27FC236}">
                <a16:creationId xmlns:a16="http://schemas.microsoft.com/office/drawing/2014/main" id="{343CBFEC-DE0C-D452-2D35-C3CF4D7BEC34}"/>
              </a:ext>
            </a:extLst>
          </p:cNvPr>
          <p:cNvPicPr>
            <a:picLocks noChangeAspect="1"/>
          </p:cNvPicPr>
          <p:nvPr/>
        </p:nvPicPr>
        <p:blipFill rotWithShape="1">
          <a:blip r:embed="rId3">
            <a:alphaModFix/>
            <a:duotone>
              <a:prstClr val="black"/>
              <a:schemeClr val="accent1">
                <a:tint val="45000"/>
                <a:satMod val="400000"/>
              </a:schemeClr>
            </a:duotone>
          </a:blip>
          <a:srcRect l="11355" r="11017"/>
          <a:stretch/>
        </p:blipFill>
        <p:spPr>
          <a:xfrm>
            <a:off x="1" y="1095510"/>
            <a:ext cx="6991350" cy="5029066"/>
          </a:xfrm>
          <a:prstGeom prst="rect">
            <a:avLst/>
          </a:prstGeom>
        </p:spPr>
      </p:pic>
    </p:spTree>
    <p:extLst>
      <p:ext uri="{BB962C8B-B14F-4D97-AF65-F5344CB8AC3E}">
        <p14:creationId xmlns:p14="http://schemas.microsoft.com/office/powerpoint/2010/main" val="103264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Presentation Title</a:t>
            </a:r>
          </a:p>
        </p:txBody>
      </p:sp>
    </p:spTree>
    <p:extLst>
      <p:ext uri="{BB962C8B-B14F-4D97-AF65-F5344CB8AC3E}">
        <p14:creationId xmlns:p14="http://schemas.microsoft.com/office/powerpoint/2010/main" val="79820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191189" y="287484"/>
            <a:ext cx="5019165" cy="2284558"/>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FILING A D-35 WEBFORM</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191189" y="1499868"/>
            <a:ext cx="562442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FILING A D-35 REQUEST FOR AUTHENTICATED USERS</a:t>
            </a:r>
          </a:p>
        </p:txBody>
      </p:sp>
    </p:spTree>
    <p:extLst>
      <p:ext uri="{BB962C8B-B14F-4D97-AF65-F5344CB8AC3E}">
        <p14:creationId xmlns:p14="http://schemas.microsoft.com/office/powerpoint/2010/main" val="87133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D8B15A-5F41-554D-8A5F-455A53D35E61}"/>
              </a:ext>
            </a:extLst>
          </p:cNvPr>
          <p:cNvPicPr>
            <a:picLocks noChangeAspect="1"/>
          </p:cNvPicPr>
          <p:nvPr/>
        </p:nvPicPr>
        <p:blipFill>
          <a:blip r:embed="rId3"/>
          <a:stretch>
            <a:fillRect/>
          </a:stretch>
        </p:blipFill>
        <p:spPr>
          <a:xfrm>
            <a:off x="1556711" y="2054756"/>
            <a:ext cx="10156318" cy="4646435"/>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INSURER/TPA CARDS HOMEPAGE</a:t>
            </a:r>
          </a:p>
        </p:txBody>
      </p:sp>
      <p:sp>
        <p:nvSpPr>
          <p:cNvPr id="6" name="Arrow: Right 5">
            <a:extLst>
              <a:ext uri="{FF2B5EF4-FFF2-40B4-BE49-F238E27FC236}">
                <a16:creationId xmlns:a16="http://schemas.microsoft.com/office/drawing/2014/main" id="{1CC0C0DC-624F-630E-3B7E-E91C1D7505A3}"/>
              </a:ext>
            </a:extLst>
          </p:cNvPr>
          <p:cNvSpPr/>
          <p:nvPr/>
        </p:nvSpPr>
        <p:spPr>
          <a:xfrm flipH="1">
            <a:off x="10635289" y="5094514"/>
            <a:ext cx="879604" cy="66740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B40F5A9-FF61-885B-B1C1-4DDDE80C8E7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sp>
        <p:nvSpPr>
          <p:cNvPr id="12" name="TextBox 11">
            <a:extLst>
              <a:ext uri="{FF2B5EF4-FFF2-40B4-BE49-F238E27FC236}">
                <a16:creationId xmlns:a16="http://schemas.microsoft.com/office/drawing/2014/main" id="{CB27D271-1AF0-44CA-AA5C-87B51FC2BDF7}"/>
              </a:ext>
            </a:extLst>
          </p:cNvPr>
          <p:cNvSpPr txBox="1"/>
          <p:nvPr/>
        </p:nvSpPr>
        <p:spPr>
          <a:xfrm>
            <a:off x="8220891" y="2603862"/>
            <a:ext cx="3405052" cy="1200329"/>
          </a:xfrm>
          <a:prstGeom prst="rect">
            <a:avLst/>
          </a:prstGeom>
          <a:solidFill>
            <a:srgbClr val="FFFF00"/>
          </a:solidFill>
        </p:spPr>
        <p:txBody>
          <a:bodyPr wrap="square" rtlCol="0">
            <a:spAutoFit/>
          </a:bodyPr>
          <a:lstStyle/>
          <a:p>
            <a:pPr algn="ctr"/>
            <a:r>
              <a:rPr lang="en-US" dirty="0"/>
              <a:t>Insurer and TPA’s Forms and Tools may have different look depending on the type of Access they have.</a:t>
            </a:r>
          </a:p>
        </p:txBody>
      </p:sp>
      <p:sp>
        <p:nvSpPr>
          <p:cNvPr id="13" name="Arrow: Curved Up 12">
            <a:extLst>
              <a:ext uri="{FF2B5EF4-FFF2-40B4-BE49-F238E27FC236}">
                <a16:creationId xmlns:a16="http://schemas.microsoft.com/office/drawing/2014/main" id="{DEF53E38-D95B-B317-AE13-636E60FBB638}"/>
              </a:ext>
            </a:extLst>
          </p:cNvPr>
          <p:cNvSpPr/>
          <p:nvPr/>
        </p:nvSpPr>
        <p:spPr>
          <a:xfrm rot="2605082">
            <a:off x="8403836" y="3785612"/>
            <a:ext cx="740138" cy="475609"/>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83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1 : CLAIM SEARCH</a:t>
            </a:r>
          </a:p>
        </p:txBody>
      </p:sp>
      <p:pic>
        <p:nvPicPr>
          <p:cNvPr id="8" name="Picture 7">
            <a:extLst>
              <a:ext uri="{FF2B5EF4-FFF2-40B4-BE49-F238E27FC236}">
                <a16:creationId xmlns:a16="http://schemas.microsoft.com/office/drawing/2014/main" id="{E3B04197-AB0E-EC0F-7F19-004476805230}"/>
              </a:ext>
            </a:extLst>
          </p:cNvPr>
          <p:cNvPicPr>
            <a:picLocks noChangeAspect="1"/>
          </p:cNvPicPr>
          <p:nvPr/>
        </p:nvPicPr>
        <p:blipFill>
          <a:blip r:embed="rId3"/>
          <a:stretch>
            <a:fillRect/>
          </a:stretch>
        </p:blipFill>
        <p:spPr>
          <a:xfrm>
            <a:off x="1789981" y="2125185"/>
            <a:ext cx="9671650" cy="4448143"/>
          </a:xfrm>
          <a:prstGeom prst="rect">
            <a:avLst/>
          </a:prstGeom>
        </p:spPr>
      </p:pic>
      <p:sp>
        <p:nvSpPr>
          <p:cNvPr id="9" name="TextBox 8">
            <a:extLst>
              <a:ext uri="{FF2B5EF4-FFF2-40B4-BE49-F238E27FC236}">
                <a16:creationId xmlns:a16="http://schemas.microsoft.com/office/drawing/2014/main" id="{7C6B1B77-8590-6D62-DF06-C3B698A3A95A}"/>
              </a:ext>
            </a:extLst>
          </p:cNvPr>
          <p:cNvSpPr txBox="1"/>
          <p:nvPr/>
        </p:nvSpPr>
        <p:spPr>
          <a:xfrm>
            <a:off x="8260760" y="3518566"/>
            <a:ext cx="2671549" cy="646331"/>
          </a:xfrm>
          <a:prstGeom prst="rect">
            <a:avLst/>
          </a:prstGeom>
          <a:solidFill>
            <a:srgbClr val="FFFF00"/>
          </a:solidFill>
        </p:spPr>
        <p:txBody>
          <a:bodyPr wrap="square" rtlCol="0">
            <a:spAutoFit/>
          </a:bodyPr>
          <a:lstStyle/>
          <a:p>
            <a:r>
              <a:rPr lang="en-US" dirty="0"/>
              <a:t>Fill out the information needed then hit Search.</a:t>
            </a:r>
          </a:p>
        </p:txBody>
      </p:sp>
      <p:sp>
        <p:nvSpPr>
          <p:cNvPr id="10" name="Arrow: Right 9">
            <a:extLst>
              <a:ext uri="{FF2B5EF4-FFF2-40B4-BE49-F238E27FC236}">
                <a16:creationId xmlns:a16="http://schemas.microsoft.com/office/drawing/2014/main" id="{EF8CED2D-0B4C-E89F-C28C-3DB93F1CC382}"/>
              </a:ext>
            </a:extLst>
          </p:cNvPr>
          <p:cNvSpPr/>
          <p:nvPr/>
        </p:nvSpPr>
        <p:spPr>
          <a:xfrm rot="10800000">
            <a:off x="6625806" y="4494143"/>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D837824-3DEF-6EBA-8077-297F6B6E0416}"/>
              </a:ext>
            </a:extLst>
          </p:cNvPr>
          <p:cNvSpPr/>
          <p:nvPr/>
        </p:nvSpPr>
        <p:spPr>
          <a:xfrm>
            <a:off x="1359878" y="3793654"/>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52F1CE2-63EC-D6B4-A740-E71D1F6DBF3A}"/>
              </a:ext>
            </a:extLst>
          </p:cNvPr>
          <p:cNvSpPr/>
          <p:nvPr/>
        </p:nvSpPr>
        <p:spPr>
          <a:xfrm>
            <a:off x="1359878" y="4250551"/>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2B827D2-B729-1A67-F2FC-E4102926C8E5}"/>
              </a:ext>
            </a:extLst>
          </p:cNvPr>
          <p:cNvSpPr/>
          <p:nvPr/>
        </p:nvSpPr>
        <p:spPr>
          <a:xfrm>
            <a:off x="3741597" y="4239904"/>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1CE1161-F161-CD81-9223-619EEE124944}"/>
              </a:ext>
            </a:extLst>
          </p:cNvPr>
          <p:cNvSpPr/>
          <p:nvPr/>
        </p:nvSpPr>
        <p:spPr>
          <a:xfrm>
            <a:off x="1611122" y="2931028"/>
            <a:ext cx="1387282"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11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0C2A59-CC3E-24F9-AF64-063728EDF9E7}"/>
              </a:ext>
            </a:extLst>
          </p:cNvPr>
          <p:cNvPicPr>
            <a:picLocks noChangeAspect="1"/>
          </p:cNvPicPr>
          <p:nvPr/>
        </p:nvPicPr>
        <p:blipFill>
          <a:blip r:embed="rId3"/>
          <a:stretch>
            <a:fillRect/>
          </a:stretch>
        </p:blipFill>
        <p:spPr>
          <a:xfrm>
            <a:off x="1574911" y="2024516"/>
            <a:ext cx="9917794" cy="4745128"/>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sp>
        <p:nvSpPr>
          <p:cNvPr id="6" name="Oval 5">
            <a:extLst>
              <a:ext uri="{FF2B5EF4-FFF2-40B4-BE49-F238E27FC236}">
                <a16:creationId xmlns:a16="http://schemas.microsoft.com/office/drawing/2014/main" id="{DD0FF473-F5B2-5166-6678-0B9FC5251730}"/>
              </a:ext>
            </a:extLst>
          </p:cNvPr>
          <p:cNvSpPr/>
          <p:nvPr/>
        </p:nvSpPr>
        <p:spPr>
          <a:xfrm>
            <a:off x="1428231" y="2811741"/>
            <a:ext cx="1387282"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DD8ABC9-F95D-3855-868A-04667FF65351}"/>
              </a:ext>
            </a:extLst>
          </p:cNvPr>
          <p:cNvSpPr/>
          <p:nvPr/>
        </p:nvSpPr>
        <p:spPr>
          <a:xfrm>
            <a:off x="9703836" y="6167535"/>
            <a:ext cx="931718" cy="576417"/>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4708CB-E6EC-F804-B13F-BD9001B020A4}"/>
              </a:ext>
            </a:extLst>
          </p:cNvPr>
          <p:cNvSpPr txBox="1"/>
          <p:nvPr/>
        </p:nvSpPr>
        <p:spPr>
          <a:xfrm>
            <a:off x="8612155" y="3518566"/>
            <a:ext cx="2320154" cy="646331"/>
          </a:xfrm>
          <a:prstGeom prst="rect">
            <a:avLst/>
          </a:prstGeom>
          <a:solidFill>
            <a:srgbClr val="FFFF00"/>
          </a:solidFill>
        </p:spPr>
        <p:txBody>
          <a:bodyPr wrap="square" rtlCol="0">
            <a:spAutoFit/>
          </a:bodyPr>
          <a:lstStyle/>
          <a:p>
            <a:r>
              <a:rPr lang="en-US" dirty="0"/>
              <a:t>Once you found the claim, hit Next.</a:t>
            </a:r>
          </a:p>
        </p:txBody>
      </p:sp>
    </p:spTree>
    <p:extLst>
      <p:ext uri="{BB962C8B-B14F-4D97-AF65-F5344CB8AC3E}">
        <p14:creationId xmlns:p14="http://schemas.microsoft.com/office/powerpoint/2010/main" val="225357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37FEE8-13A1-D153-8907-AD0A7D3AA2CD}"/>
              </a:ext>
            </a:extLst>
          </p:cNvPr>
          <p:cNvPicPr>
            <a:picLocks noChangeAspect="1"/>
          </p:cNvPicPr>
          <p:nvPr/>
        </p:nvPicPr>
        <p:blipFill>
          <a:blip r:embed="rId3"/>
          <a:stretch>
            <a:fillRect/>
          </a:stretch>
        </p:blipFill>
        <p:spPr>
          <a:xfrm>
            <a:off x="1922813" y="2092040"/>
            <a:ext cx="9427859" cy="4631491"/>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a:t>
            </a:r>
          </a:p>
        </p:txBody>
      </p:sp>
      <p:sp>
        <p:nvSpPr>
          <p:cNvPr id="6" name="Oval 5">
            <a:extLst>
              <a:ext uri="{FF2B5EF4-FFF2-40B4-BE49-F238E27FC236}">
                <a16:creationId xmlns:a16="http://schemas.microsoft.com/office/drawing/2014/main" id="{77A9079B-3439-03F5-1583-0FF0E5D31CFB}"/>
              </a:ext>
            </a:extLst>
          </p:cNvPr>
          <p:cNvSpPr/>
          <p:nvPr/>
        </p:nvSpPr>
        <p:spPr>
          <a:xfrm>
            <a:off x="5654997" y="2479610"/>
            <a:ext cx="1387282"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3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pic>
        <p:nvPicPr>
          <p:cNvPr id="4" name="Picture 3">
            <a:extLst>
              <a:ext uri="{FF2B5EF4-FFF2-40B4-BE49-F238E27FC236}">
                <a16:creationId xmlns:a16="http://schemas.microsoft.com/office/drawing/2014/main" id="{0F02B01C-D080-277C-0D88-11384438E246}"/>
              </a:ext>
            </a:extLst>
          </p:cNvPr>
          <p:cNvPicPr>
            <a:picLocks noChangeAspect="1"/>
          </p:cNvPicPr>
          <p:nvPr/>
        </p:nvPicPr>
        <p:blipFill>
          <a:blip r:embed="rId3"/>
          <a:srcRect b="16844"/>
          <a:stretch/>
        </p:blipFill>
        <p:spPr>
          <a:xfrm>
            <a:off x="1699403" y="2896697"/>
            <a:ext cx="9842740" cy="3756694"/>
          </a:xfrm>
          <a:prstGeom prst="rect">
            <a:avLst/>
          </a:prstGeom>
        </p:spPr>
      </p:pic>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BODY PARTS</a:t>
            </a:r>
          </a:p>
        </p:txBody>
      </p:sp>
      <p:sp>
        <p:nvSpPr>
          <p:cNvPr id="7" name="Text Placeholder 1">
            <a:extLst>
              <a:ext uri="{FF2B5EF4-FFF2-40B4-BE49-F238E27FC236}">
                <a16:creationId xmlns:a16="http://schemas.microsoft.com/office/drawing/2014/main" id="{64E9D95C-AC3A-5BF9-01F5-E97921D876A7}"/>
              </a:ext>
            </a:extLst>
          </p:cNvPr>
          <p:cNvSpPr txBox="1">
            <a:spLocks/>
          </p:cNvSpPr>
          <p:nvPr/>
        </p:nvSpPr>
        <p:spPr>
          <a:xfrm>
            <a:off x="1219200" y="2052602"/>
            <a:ext cx="10972800" cy="137639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a:t>The body parts that can be selected on the webform must come from an approved claim and must be accepted on the claim. Select the body part and add the diagnosis for each body part selected.  </a:t>
            </a:r>
          </a:p>
          <a:p>
            <a:endParaRPr lang="en-US" sz="1600" b="0" dirty="0"/>
          </a:p>
        </p:txBody>
      </p:sp>
      <p:sp>
        <p:nvSpPr>
          <p:cNvPr id="8" name="Arrow: Right 7">
            <a:extLst>
              <a:ext uri="{FF2B5EF4-FFF2-40B4-BE49-F238E27FC236}">
                <a16:creationId xmlns:a16="http://schemas.microsoft.com/office/drawing/2014/main" id="{B0C49CE6-3866-B7A2-4660-E8B958CA7D77}"/>
              </a:ext>
            </a:extLst>
          </p:cNvPr>
          <p:cNvSpPr/>
          <p:nvPr/>
        </p:nvSpPr>
        <p:spPr>
          <a:xfrm>
            <a:off x="8954219" y="4795290"/>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EC1316A-6A1C-7154-B20A-533ECC60A545}"/>
              </a:ext>
            </a:extLst>
          </p:cNvPr>
          <p:cNvSpPr/>
          <p:nvPr/>
        </p:nvSpPr>
        <p:spPr>
          <a:xfrm>
            <a:off x="8954219" y="5108375"/>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92D7070-2869-80F1-0095-321C15986F6F}"/>
              </a:ext>
            </a:extLst>
          </p:cNvPr>
          <p:cNvSpPr/>
          <p:nvPr/>
        </p:nvSpPr>
        <p:spPr>
          <a:xfrm>
            <a:off x="8954219" y="5412262"/>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DB404E7-A2DF-CAF6-F66C-6CCEDF9E8633}"/>
              </a:ext>
            </a:extLst>
          </p:cNvPr>
          <p:cNvSpPr/>
          <p:nvPr/>
        </p:nvSpPr>
        <p:spPr>
          <a:xfrm>
            <a:off x="8954219" y="5764696"/>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018381"/>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Segoe UI">
      <a:majorFont>
        <a:latin typeface="Segoe UI Semibold"/>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B374A7-2E79-4FEF-822D-2492B9AD907B}">
  <ds:schemaRefs>
    <ds:schemaRef ds:uri="http://schemas.microsoft.com/office/2006/documentManagement/types"/>
    <ds:schemaRef ds:uri="http://www.w3.org/XML/1998/namespace"/>
    <ds:schemaRef ds:uri="http://schemas.microsoft.com/sharepoint/v3"/>
    <ds:schemaRef ds:uri="http://purl.org/dc/dcmitype/"/>
    <ds:schemaRef ds:uri="http://schemas.microsoft.com/office/infopath/2007/PartnerControls"/>
    <ds:schemaRef ds:uri="http://purl.org/dc/elements/1.1/"/>
    <ds:schemaRef ds:uri="71af3243-3dd4-4a8d-8c0d-dd76da1f02a5"/>
    <ds:schemaRef ds:uri="http://purl.org/dc/terms/"/>
    <ds:schemaRef ds:uri="http://schemas.openxmlformats.org/package/2006/metadata/core-properties"/>
    <ds:schemaRef ds:uri="230e9df3-be65-4c73-a93b-d1236ebd677e"/>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3.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{199045B3-E18E-4524-9015-D71CBC211573}tf56000440_win32</Template>
  <TotalTime>2043</TotalTime>
  <Words>2124</Words>
  <Application>Microsoft Office PowerPoint</Application>
  <PresentationFormat>Widescreen</PresentationFormat>
  <Paragraphs>157</Paragraphs>
  <Slides>35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Meiryo</vt:lpstr>
      <vt:lpstr>Aptos</vt:lpstr>
      <vt:lpstr>Arial</vt:lpstr>
      <vt:lpstr>Calibri</vt:lpstr>
      <vt:lpstr>Corbel</vt:lpstr>
      <vt:lpstr>Garamond</vt:lpstr>
      <vt:lpstr>Segoe UI</vt:lpstr>
      <vt:lpstr>Segoe UI Semibold</vt:lpstr>
      <vt:lpstr>ShojiVTI</vt:lpstr>
      <vt:lpstr>State of Nevada DIVISION OF INDUSTRIAL RELATIONS WORKERS’ COMPENSATION SECTION</vt:lpstr>
      <vt:lpstr>PowerPoint Presentation</vt:lpstr>
      <vt:lpstr>PowerPoint Presentation</vt:lpstr>
      <vt:lpstr>PowerPoint Presentation</vt:lpstr>
      <vt:lpstr>INSURER/TPA CARDS HOMEPAGE</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PowerPoint Presentation</vt:lpstr>
      <vt:lpstr>PowerPoint Presentation</vt:lpstr>
      <vt:lpstr>RATING ASSIGNMENT</vt:lpstr>
      <vt:lpstr>PPD RATING REQUEST STATUS</vt:lpstr>
      <vt:lpstr>DECLINED/ INELIGIBLE REQUESTS</vt:lpstr>
      <vt:lpstr>DECLINED/ INELIGIBLE REQUESTS</vt:lpstr>
      <vt:lpstr>UPDATED D-3 WEBFORM</vt:lpstr>
      <vt:lpstr>COMPLETING THE RATING PROCESS</vt:lpstr>
      <vt:lpstr>WITHDRAWN REQUESTS</vt:lpstr>
      <vt:lpstr>PowerPoint Presentation</vt:lpstr>
      <vt:lpstr>COMPLAINT WEBFORM</vt:lpstr>
      <vt:lpstr>COMPLAINT WEBFORM</vt:lpstr>
      <vt:lpstr>COMPLAINT WEBFORM</vt:lpstr>
      <vt:lpstr>COMPLAINT WEBFORM</vt:lpstr>
      <vt:lpstr>WCS INVESTIGATION TIMELINE</vt:lpstr>
      <vt:lpstr>WHAT’S NEXT?</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Teri Williams</dc:creator>
  <cp:lastModifiedBy>Eunjoo Graham</cp:lastModifiedBy>
  <cp:revision>58</cp:revision>
  <cp:lastPrinted>2024-01-05T19:25:13Z</cp:lastPrinted>
  <dcterms:created xsi:type="dcterms:W3CDTF">2023-12-20T16:40:53Z</dcterms:created>
  <dcterms:modified xsi:type="dcterms:W3CDTF">2025-05-19T23:16:45Z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